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4BAD6B3-7C44-48DB-8F76-6708E830F71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E22168-350D-44B3-ADA0-F29BD2F3D9D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C21AEA-16A1-42CF-A929-F565759AFD8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C0AB965-45AC-4B22-84FB-59E856AAADE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4A8E191-9DFC-4C94-8202-7B0EC1B19F6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810DD6-B807-4AB5-A758-9BD6BB39FC1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754DB7F-4D87-4992-9724-695E1194C2F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2D6CCC4-7563-4B1F-85F1-0D8B15F7CB9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4CF3F97-8204-4285-B223-82373EFA3E1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142BBF1-ECE8-4BB3-BB38-36CD2D56032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1B006FC-E544-4015-A6DC-EB40C2024A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3A097E-01D7-4159-8B94-FB4B9678519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DA61942-22BC-4FFD-A8C6-CCF6791811D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0272B2-7AD5-44F5-9237-2DD62E1B277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3DD9F3B-C794-46B6-A427-86683542159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1B9680A-AD5C-4ED1-9EA9-E4B6DDF41E8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EE3DBE-3C3B-4DC5-9EC6-6B8E4841184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BFBB88C-DEB1-4D03-9CAC-8839428F25C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27E2E4-ABBE-450B-8D17-DDC2D032737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699C8E-3AA8-49B0-B1F0-34BFF3F5EF9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BE8CE7A-7257-4FC4-B9F6-46D8090742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7F987EC-21D5-4CAD-A84D-006462B478D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9D02FB-4FB8-465B-8C68-B51557795A7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A1D6E0-ACBB-4042-B12C-E6466EADE54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"/>
          <p:cNvGrpSpPr/>
          <p:nvPr/>
        </p:nvGrpSpPr>
        <p:grpSpPr>
          <a:xfrm>
            <a:off x="0" y="0"/>
            <a:ext cx="9142200" cy="6856200"/>
            <a:chOff x="0" y="0"/>
            <a:chExt cx="9142200" cy="6856200"/>
          </a:xfrm>
        </p:grpSpPr>
        <p:sp>
          <p:nvSpPr>
            <p:cNvPr id="22" name="Rectangle 7"/>
            <p:cNvSpPr/>
            <p:nvPr/>
          </p:nvSpPr>
          <p:spPr>
            <a:xfrm>
              <a:off x="0" y="0"/>
              <a:ext cx="7161120" cy="6856200"/>
            </a:xfrm>
            <a:prstGeom prst="rect">
              <a:avLst/>
            </a:prstGeom>
            <a:gradFill rotWithShape="0">
              <a:gsLst>
                <a:gs pos="40000">
                  <a:srgbClr val="FEFEFE">
                    <a:alpha val="0"/>
                  </a:srgbClr>
                </a:gs>
                <a:gs pos="100000">
                  <a:srgbClr val="010101">
                    <a:alpha val="52000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2" name="Rectangle 8"/>
            <p:cNvSpPr/>
            <p:nvPr/>
          </p:nvSpPr>
          <p:spPr>
            <a:xfrm>
              <a:off x="1143000" y="0"/>
              <a:ext cx="7999200" cy="6856200"/>
            </a:xfrm>
            <a:prstGeom prst="rect">
              <a:avLst/>
            </a:prstGeom>
            <a:gradFill rotWithShape="0">
              <a:gsLst>
                <a:gs pos="39000">
                  <a:srgbClr val="FEFEFE">
                    <a:alpha val="0"/>
                  </a:srgbClr>
                </a:gs>
                <a:gs pos="100000">
                  <a:srgbClr val="010101">
                    <a:alpha val="56000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3" name="Freeform 9" hidden="1"/>
          <p:cNvSpPr/>
          <p:nvPr/>
        </p:nvSpPr>
        <p:spPr>
          <a:xfrm rot="10800000">
            <a:off x="630360" y="6071400"/>
            <a:ext cx="7919280" cy="535320"/>
          </a:xfrm>
          <a:custGeom>
            <a:avLst/>
            <a:gdLst>
              <a:gd name="textAreaLeft" fmla="*/ 0 w 7919280"/>
              <a:gd name="textAreaRight" fmla="*/ 7921080 w 7919280"/>
              <a:gd name="textAreaTop" fmla="*/ 0 h 535320"/>
              <a:gd name="textAreaBottom" fmla="*/ 537120 h 535320"/>
            </a:gdLst>
            <a:ahLst/>
            <a:cxn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4" name="Rectangle 10" hidden="1"/>
          <p:cNvSpPr/>
          <p:nvPr/>
        </p:nvSpPr>
        <p:spPr>
          <a:xfrm>
            <a:off x="731520" y="575280"/>
            <a:ext cx="7694280" cy="5713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5" name="Rectangle 11" hidden="1"/>
          <p:cNvSpPr/>
          <p:nvPr/>
        </p:nvSpPr>
        <p:spPr>
          <a:xfrm>
            <a:off x="731520" y="576000"/>
            <a:ext cx="7694280" cy="5713200"/>
          </a:xfrm>
          <a:prstGeom prst="rect">
            <a:avLst/>
          </a:prstGeom>
          <a:blipFill rotWithShape="0">
            <a:blip r:embed="rId15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6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543240" y="2714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8115480" y="297360"/>
            <a:ext cx="565200" cy="565200"/>
          </a:xfrm>
          <a:prstGeom prst="rect">
            <a:avLst/>
          </a:prstGeom>
          <a:ln w="0">
            <a:noFill/>
          </a:ln>
        </p:spPr>
      </p:pic>
      <p:grpSp>
        <p:nvGrpSpPr>
          <p:cNvPr id="8" name="Group 15"/>
          <p:cNvGrpSpPr/>
          <p:nvPr/>
        </p:nvGrpSpPr>
        <p:grpSpPr>
          <a:xfrm>
            <a:off x="0" y="0"/>
            <a:ext cx="9142200" cy="6856200"/>
            <a:chOff x="0" y="0"/>
            <a:chExt cx="9142200" cy="6856200"/>
          </a:xfrm>
        </p:grpSpPr>
        <p:sp>
          <p:nvSpPr>
            <p:cNvPr id="9" name="Rectangle 7"/>
            <p:cNvSpPr/>
            <p:nvPr/>
          </p:nvSpPr>
          <p:spPr>
            <a:xfrm>
              <a:off x="0" y="0"/>
              <a:ext cx="7161120" cy="6856200"/>
            </a:xfrm>
            <a:prstGeom prst="rect">
              <a:avLst/>
            </a:prstGeom>
            <a:gradFill rotWithShape="0">
              <a:gsLst>
                <a:gs pos="40000">
                  <a:srgbClr val="FEFEFE">
                    <a:alpha val="0"/>
                  </a:srgbClr>
                </a:gs>
                <a:gs pos="100000">
                  <a:srgbClr val="010101">
                    <a:alpha val="52000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1143000" y="0"/>
              <a:ext cx="7999200" cy="6856200"/>
            </a:xfrm>
            <a:prstGeom prst="rect">
              <a:avLst/>
            </a:prstGeom>
            <a:gradFill rotWithShape="0">
              <a:gsLst>
                <a:gs pos="39000">
                  <a:srgbClr val="FEFEFE">
                    <a:alpha val="0"/>
                  </a:srgbClr>
                </a:gs>
                <a:gs pos="100000">
                  <a:srgbClr val="010101">
                    <a:alpha val="56000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11" name="Freeform 9"/>
          <p:cNvSpPr/>
          <p:nvPr/>
        </p:nvSpPr>
        <p:spPr>
          <a:xfrm rot="10800000">
            <a:off x="893520" y="5617800"/>
            <a:ext cx="7381080" cy="535320"/>
          </a:xfrm>
          <a:custGeom>
            <a:avLst/>
            <a:gdLst>
              <a:gd name="textAreaLeft" fmla="*/ 0 w 7381080"/>
              <a:gd name="textAreaRight" fmla="*/ 7382880 w 7381080"/>
              <a:gd name="textAreaTop" fmla="*/ 0 h 535320"/>
              <a:gd name="textAreaBottom" fmla="*/ 537120 h 535320"/>
            </a:gdLst>
            <a:ahLst/>
            <a:cxn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990000" y="1017000"/>
            <a:ext cx="7178040" cy="48297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990720" y="1009800"/>
            <a:ext cx="7178040" cy="4829760"/>
          </a:xfrm>
          <a:prstGeom prst="rect">
            <a:avLst/>
          </a:prstGeom>
          <a:blipFill rotWithShape="0">
            <a:blip r:embed="rId15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14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768960" y="70056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7855920" y="748800"/>
            <a:ext cx="565200" cy="56520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ftr" idx="1"/>
          </p:nvPr>
        </p:nvSpPr>
        <p:spPr>
          <a:xfrm>
            <a:off x="1173960" y="5357520"/>
            <a:ext cx="503316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sldNum" idx="2"/>
          </p:nvPr>
        </p:nvSpPr>
        <p:spPr>
          <a:xfrm>
            <a:off x="6213960" y="5357520"/>
            <a:ext cx="5522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chemeClr val="dk2"/>
                </a:solidFill>
                <a:latin typeface="Rage Ital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A07906A3-D0F8-4357-A0DC-A47535D96D46}" type="slidenum">
              <a:rPr lang="cs-CZ" sz="1400" b="0" strike="noStrike" spc="-1">
                <a:solidFill>
                  <a:schemeClr val="dk2"/>
                </a:solidFill>
                <a:latin typeface="Rage Italic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3"/>
          </p:nvPr>
        </p:nvSpPr>
        <p:spPr>
          <a:xfrm>
            <a:off x="6770520" y="5357520"/>
            <a:ext cx="12121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5"/>
          <p:cNvGrpSpPr/>
          <p:nvPr/>
        </p:nvGrpSpPr>
        <p:grpSpPr>
          <a:xfrm>
            <a:off x="0" y="0"/>
            <a:ext cx="9142200" cy="6856200"/>
            <a:chOff x="0" y="0"/>
            <a:chExt cx="9142200" cy="6856200"/>
          </a:xfrm>
        </p:grpSpPr>
        <p:sp>
          <p:nvSpPr>
            <p:cNvPr id="58" name="Rectangle 7"/>
            <p:cNvSpPr/>
            <p:nvPr/>
          </p:nvSpPr>
          <p:spPr>
            <a:xfrm>
              <a:off x="0" y="0"/>
              <a:ext cx="7161120" cy="6856200"/>
            </a:xfrm>
            <a:prstGeom prst="rect">
              <a:avLst/>
            </a:prstGeom>
            <a:gradFill rotWithShape="0">
              <a:gsLst>
                <a:gs pos="40000">
                  <a:srgbClr val="FEFEFE">
                    <a:alpha val="0"/>
                  </a:srgbClr>
                </a:gs>
                <a:gs pos="100000">
                  <a:srgbClr val="010101">
                    <a:alpha val="52000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59" name="Rectangle 8"/>
            <p:cNvSpPr/>
            <p:nvPr/>
          </p:nvSpPr>
          <p:spPr>
            <a:xfrm>
              <a:off x="1143000" y="0"/>
              <a:ext cx="7999200" cy="6856200"/>
            </a:xfrm>
            <a:prstGeom prst="rect">
              <a:avLst/>
            </a:prstGeom>
            <a:gradFill rotWithShape="0">
              <a:gsLst>
                <a:gs pos="39000">
                  <a:srgbClr val="FEFEFE">
                    <a:alpha val="0"/>
                  </a:srgbClr>
                </a:gs>
                <a:gs pos="100000">
                  <a:srgbClr val="010101">
                    <a:alpha val="56000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60" name="Freeform 9"/>
          <p:cNvSpPr/>
          <p:nvPr/>
        </p:nvSpPr>
        <p:spPr>
          <a:xfrm rot="10800000">
            <a:off x="630360" y="6071400"/>
            <a:ext cx="7919280" cy="535320"/>
          </a:xfrm>
          <a:custGeom>
            <a:avLst/>
            <a:gdLst>
              <a:gd name="textAreaLeft" fmla="*/ 0 w 7919280"/>
              <a:gd name="textAreaRight" fmla="*/ 7921080 w 7919280"/>
              <a:gd name="textAreaTop" fmla="*/ 0 h 535320"/>
              <a:gd name="textAreaBottom" fmla="*/ 537120 h 535320"/>
            </a:gdLst>
            <a:ahLst/>
            <a:cxn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61" name="Rectangle 10"/>
          <p:cNvSpPr/>
          <p:nvPr/>
        </p:nvSpPr>
        <p:spPr>
          <a:xfrm>
            <a:off x="731520" y="575280"/>
            <a:ext cx="7694280" cy="5713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62" name="Rectangle 11"/>
          <p:cNvSpPr/>
          <p:nvPr/>
        </p:nvSpPr>
        <p:spPr>
          <a:xfrm>
            <a:off x="731520" y="576000"/>
            <a:ext cx="7694280" cy="5713200"/>
          </a:xfrm>
          <a:prstGeom prst="rect">
            <a:avLst/>
          </a:prstGeom>
          <a:blipFill rotWithShape="0">
            <a:blip r:embed="rId15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63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543240" y="2714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8115480" y="297360"/>
            <a:ext cx="565200" cy="56520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ftr" idx="4"/>
          </p:nvPr>
        </p:nvSpPr>
        <p:spPr>
          <a:xfrm>
            <a:off x="914400" y="5809320"/>
            <a:ext cx="55382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sldNum" idx="5"/>
          </p:nvPr>
        </p:nvSpPr>
        <p:spPr>
          <a:xfrm>
            <a:off x="7670160" y="5809320"/>
            <a:ext cx="5522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solidFill>
                  <a:schemeClr val="dk2"/>
                </a:solidFill>
                <a:latin typeface="Rage Ital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70BAAB5-2296-46EE-A00E-87039559BD85}" type="slidenum">
              <a:rPr lang="cs-CZ" sz="1400" b="0" strike="noStrike" spc="-1">
                <a:solidFill>
                  <a:schemeClr val="dk2"/>
                </a:solidFill>
                <a:latin typeface="Rage Italic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6"/>
          </p:nvPr>
        </p:nvSpPr>
        <p:spPr>
          <a:xfrm>
            <a:off x="6454440" y="5809320"/>
            <a:ext cx="12121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&lt;datum/čas&gt;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au.cermat.cz/predmet_prijimacky.php?zkouska=prijimacky" TargetMode="External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playlist?list=PLD_48WTXRpqOpIAZ3zE0I9mOipH7FxhWq" TargetMode="External"/><Relationship Id="rId4" Type="http://schemas.openxmlformats.org/officeDocument/2006/relationships/hyperlink" Target="https://prijimacky.cermat.cz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ipsy.cz/prihlaska/intro" TargetMode="External"/><Relationship Id="rId3" Type="http://schemas.openxmlformats.org/officeDocument/2006/relationships/hyperlink" Target="https://www.to-das.cz/" TargetMode="External"/><Relationship Id="rId7" Type="http://schemas.openxmlformats.org/officeDocument/2006/relationships/hyperlink" Target="http://www.scio.cz/" TargetMode="External"/><Relationship Id="rId2" Type="http://schemas.openxmlformats.org/officeDocument/2006/relationships/hyperlink" Target="http://www.emiero.cz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ob-hub.cz/" TargetMode="External"/><Relationship Id="rId5" Type="http://schemas.openxmlformats.org/officeDocument/2006/relationships/hyperlink" Target="http://www.infoabsolvent.cz/" TargetMode="External"/><Relationship Id="rId4" Type="http://schemas.openxmlformats.org/officeDocument/2006/relationships/hyperlink" Target="http://www.atlasskolstvi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1840" cy="182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sz="4800"/>
              <a:t/>
            </a:r>
            <a:br>
              <a:rPr sz="4800"/>
            </a:br>
            <a:r>
              <a:rPr sz="4800"/>
              <a:t/>
            </a:r>
            <a:br>
              <a:rPr sz="4800"/>
            </a:br>
            <a:r>
              <a:rPr lang="cs-CZ" sz="4800" b="0" strike="noStrike" spc="-1">
                <a:solidFill>
                  <a:schemeClr val="dk1"/>
                </a:solidFill>
                <a:latin typeface="Constantia"/>
              </a:rPr>
              <a:t>Přijímací řízení</a:t>
            </a:r>
            <a:r>
              <a:rPr sz="4800"/>
              <a:t/>
            </a:r>
            <a:br>
              <a:rPr sz="4800"/>
            </a:br>
            <a:endParaRPr lang="cs-CZ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1727280" y="3736800"/>
            <a:ext cx="5710320" cy="152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cs-CZ" sz="2400" b="0" strike="noStrike" spc="-1" dirty="0" smtClean="0">
                <a:solidFill>
                  <a:schemeClr val="dk2"/>
                </a:solidFill>
                <a:latin typeface="Franklin Gothic Book"/>
              </a:rPr>
              <a:t>2024 </a:t>
            </a:r>
            <a:r>
              <a:rPr lang="cs-CZ" sz="2400" b="0" strike="noStrike" spc="-1" dirty="0">
                <a:solidFill>
                  <a:schemeClr val="dk2"/>
                </a:solidFill>
                <a:latin typeface="Franklin Gothic Book"/>
              </a:rPr>
              <a:t>- </a:t>
            </a:r>
            <a:r>
              <a:rPr lang="cs-CZ" sz="2400" b="0" strike="noStrike" spc="-1" dirty="0" smtClean="0">
                <a:solidFill>
                  <a:schemeClr val="dk2"/>
                </a:solidFill>
                <a:latin typeface="Franklin Gothic Book"/>
              </a:rPr>
              <a:t>2025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p15="http://schemas.microsoft.com/office/powerpoint/2012/main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Další kola….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463040" y="19771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3. a další kola – nejsou stanoveny podmínky (možnost vyhlásit i po začátku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Calibri"/>
              </a:rPr>
              <a:t>šk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. roku)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Přihlášky v papírové formě a jejich počet má být neomezen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Do 7 dnů je nutné informovat SŠ, že na danou školu nastoupíte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102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066" y="389466"/>
            <a:ext cx="7941373" cy="1028933"/>
          </a:xfrm>
        </p:spPr>
        <p:txBody>
          <a:bodyPr/>
          <a:lstStyle/>
          <a:p>
            <a:pPr algn="ctr"/>
            <a:r>
              <a:rPr lang="cs-CZ" dirty="0" smtClean="0"/>
              <a:t>Rady a poznámky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804333" y="1888067"/>
            <a:ext cx="7433734" cy="36937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Potvrzení od lékaře raději začít řešit již dříve (v únoru mají lékaři plno a často je problém, že nemají čas…)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Skenování příloh – doporučuje se raději převádět do </a:t>
            </a:r>
            <a:r>
              <a:rPr lang="cs-CZ" sz="2800" smtClean="0"/>
              <a:t>formátu PDF. </a:t>
            </a:r>
            <a:r>
              <a:rPr lang="cs-CZ" sz="2800" dirty="0" smtClean="0"/>
              <a:t>Klasické fotky z mobilu jsou příliš velké a mohou zatěžovat systém.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Je možné, že </a:t>
            </a:r>
            <a:r>
              <a:rPr lang="cs-CZ" sz="2800" dirty="0" err="1" smtClean="0"/>
              <a:t>DiPSy</a:t>
            </a:r>
            <a:r>
              <a:rPr lang="cs-CZ" sz="2800" dirty="0" smtClean="0"/>
              <a:t> bude první den při spuštění  přetížen (stalo se to už minulý rok).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201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Příprava uchazečů na přijímací zkoušky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dirty="0" smtClean="0">
                <a:hlinkClick r:id="rId2"/>
              </a:rPr>
              <a:t>www.prihlaskynastredni.cz</a:t>
            </a:r>
            <a:r>
              <a:rPr lang="cs-CZ" sz="2400" dirty="0" smtClean="0"/>
              <a:t> (</a:t>
            </a:r>
            <a:r>
              <a:rPr lang="cs-CZ" sz="2400" dirty="0" err="1" smtClean="0"/>
              <a:t>info</a:t>
            </a:r>
            <a:r>
              <a:rPr lang="cs-CZ" sz="2400" dirty="0" smtClean="0"/>
              <a:t> k </a:t>
            </a:r>
            <a:r>
              <a:rPr lang="cs-CZ" sz="2400" dirty="0" err="1" smtClean="0"/>
              <a:t>přiji.říz</a:t>
            </a:r>
            <a:r>
              <a:rPr lang="cs-CZ" sz="2400" dirty="0" smtClean="0"/>
              <a:t>.)</a:t>
            </a: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1" strike="noStrike" spc="-1" dirty="0" smtClean="0">
                <a:solidFill>
                  <a:schemeClr val="dk1"/>
                </a:solidFill>
                <a:latin typeface="Franklin Gothic Book"/>
              </a:rPr>
              <a:t>procvičování </a:t>
            </a:r>
            <a:r>
              <a:rPr lang="cs-CZ" sz="2400" b="1" strike="noStrike" spc="-1" dirty="0">
                <a:solidFill>
                  <a:schemeClr val="dk1"/>
                </a:solidFill>
                <a:latin typeface="Franklin Gothic Book"/>
              </a:rPr>
              <a:t>testů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dirty="0">
                <a:hlinkClick r:id="rId3"/>
              </a:rPr>
              <a:t>TAU </a:t>
            </a:r>
            <a:r>
              <a:rPr lang="cs-CZ" sz="2400" dirty="0" smtClean="0">
                <a:hlinkClick r:id="rId3"/>
              </a:rPr>
              <a:t>– přijímačky</a:t>
            </a:r>
            <a:endParaRPr lang="cs-CZ" sz="2400" dirty="0" smtClean="0"/>
          </a:p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u="sng" spc="-1" dirty="0">
                <a:solidFill>
                  <a:schemeClr val="dk1"/>
                </a:solidFill>
                <a:hlinkClick r:id="rId4"/>
              </a:rPr>
              <a:t>https://prijimacky.cermat.cz/</a:t>
            </a:r>
            <a:endParaRPr lang="cs-CZ" sz="2400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1" strike="noStrike" spc="-1" dirty="0" smtClean="0">
                <a:solidFill>
                  <a:schemeClr val="dk1"/>
                </a:solidFill>
                <a:latin typeface="Franklin Gothic Book"/>
              </a:rPr>
              <a:t>On-line </a:t>
            </a:r>
            <a:r>
              <a:rPr lang="cs-CZ" sz="2400" b="1" strike="noStrike" spc="-1" dirty="0">
                <a:solidFill>
                  <a:schemeClr val="dk1"/>
                </a:solidFill>
                <a:latin typeface="Franklin Gothic Book"/>
              </a:rPr>
              <a:t>– přijímačky bez obav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u="sng" strike="noStrike" spc="-1" dirty="0">
                <a:solidFill>
                  <a:schemeClr val="dk1"/>
                </a:solidFill>
                <a:uFillTx/>
                <a:latin typeface="Franklin Gothic Book"/>
                <a:hlinkClick r:id="rId5"/>
              </a:rPr>
              <a:t>https://www.youtube.com/playlist?list=PLD_48WTXRpqOpIAZ3zE0I9mOipH7FxhWq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Výběr SŠ - zdroje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1463040" y="1917000"/>
            <a:ext cx="6194520" cy="3804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7500" lnSpcReduction="10000"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800" b="0" u="sng" strike="noStrike" spc="-1" dirty="0" smtClean="0">
                <a:solidFill>
                  <a:schemeClr val="dk1"/>
                </a:solidFill>
                <a:uFillTx/>
                <a:hlinkClick r:id="rId2"/>
              </a:rPr>
              <a:t>www.emiero.cz</a:t>
            </a:r>
            <a:endParaRPr lang="cs-CZ" sz="2800" b="0" u="sng" strike="noStrike" spc="-1" dirty="0" smtClean="0">
              <a:solidFill>
                <a:schemeClr val="dk1"/>
              </a:solidFill>
              <a:uFillTx/>
            </a:endParaRPr>
          </a:p>
          <a:p>
            <a:pPr marL="274320" indent="-27432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pc="-1" dirty="0">
                <a:solidFill>
                  <a:srgbClr val="000000"/>
                </a:solidFill>
                <a:hlinkClick r:id="rId3"/>
              </a:rPr>
              <a:t>https://www.to-das.cz</a:t>
            </a:r>
            <a:r>
              <a:rPr lang="cs-CZ" spc="-1" dirty="0" smtClean="0">
                <a:solidFill>
                  <a:srgbClr val="000000"/>
                </a:solidFill>
                <a:hlinkClick r:id="rId3"/>
              </a:rPr>
              <a:t>/</a:t>
            </a:r>
            <a:endParaRPr lang="cs-CZ" spc="-1" dirty="0" smtClean="0">
              <a:solidFill>
                <a:srgbClr val="000000"/>
              </a:solidFill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800" b="0" u="sng" strike="noStrike" spc="-1" dirty="0" smtClean="0">
                <a:solidFill>
                  <a:schemeClr val="dk1"/>
                </a:solidFill>
                <a:uFillTx/>
                <a:hlinkClick r:id="rId4"/>
              </a:rPr>
              <a:t>www.atlasskolstvi.cz</a:t>
            </a:r>
            <a:endParaRPr lang="cs-CZ" sz="2800" b="0" strike="noStrike" spc="-1" dirty="0">
              <a:solidFill>
                <a:srgbClr val="000000"/>
              </a:solidFill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800" b="0" u="sng" strike="noStrike" spc="-1" dirty="0">
                <a:solidFill>
                  <a:schemeClr val="dk1"/>
                </a:solidFill>
                <a:uFillTx/>
                <a:hlinkClick r:id="rId5"/>
              </a:rPr>
              <a:t>www.infoabsolvent.cz</a:t>
            </a:r>
            <a:endParaRPr lang="cs-CZ" sz="2800" b="0" strike="noStrike" spc="-1" dirty="0">
              <a:solidFill>
                <a:srgbClr val="000000"/>
              </a:solidFill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800" b="0" u="sng" strike="noStrike" spc="-1" dirty="0">
                <a:solidFill>
                  <a:schemeClr val="dk1"/>
                </a:solidFill>
                <a:uFillTx/>
                <a:hlinkClick r:id="rId6"/>
              </a:rPr>
              <a:t>www.job-hub.cz</a:t>
            </a:r>
            <a:endParaRPr lang="cs-CZ" sz="2800" b="0" strike="noStrike" spc="-1" dirty="0">
              <a:solidFill>
                <a:srgbClr val="000000"/>
              </a:solidFill>
            </a:endParaRPr>
          </a:p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800" b="0" u="sng" strike="noStrike" spc="-1" dirty="0" smtClean="0">
                <a:solidFill>
                  <a:schemeClr val="dk1"/>
                </a:solidFill>
                <a:uFillTx/>
                <a:hlinkClick r:id="rId7"/>
              </a:rPr>
              <a:t>www.scio.cz</a:t>
            </a:r>
            <a:endParaRPr lang="cs-CZ" sz="2800" b="0" u="sng" strike="noStrike" spc="-1" dirty="0" smtClean="0">
              <a:solidFill>
                <a:schemeClr val="dk1"/>
              </a:solidFill>
              <a:uFillTx/>
            </a:endParaRPr>
          </a:p>
          <a:p>
            <a:pPr marL="0" indent="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None/>
            </a:pPr>
            <a:r>
              <a:rPr lang="cs-CZ" spc="-1" smtClean="0">
                <a:solidFill>
                  <a:srgbClr val="000000"/>
                </a:solidFill>
                <a:latin typeface="Arial"/>
              </a:rPr>
              <a:t>Systém </a:t>
            </a:r>
            <a:r>
              <a:rPr lang="cs-CZ" spc="-1" dirty="0" err="1" smtClean="0">
                <a:solidFill>
                  <a:srgbClr val="000000"/>
                </a:solidFill>
                <a:latin typeface="Arial"/>
              </a:rPr>
              <a:t>DiPSy</a:t>
            </a:r>
            <a:endParaRPr lang="cs-CZ" sz="2800" b="0" u="sng" strike="noStrike" spc="-1" dirty="0" smtClean="0">
              <a:solidFill>
                <a:schemeClr val="dk1"/>
              </a:solidFill>
              <a:uFillTx/>
            </a:endParaRPr>
          </a:p>
          <a:p>
            <a:pPr marL="274320" indent="-27432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dirty="0" err="1">
                <a:hlinkClick r:id="rId8"/>
              </a:rPr>
              <a:t>DiPSy</a:t>
            </a:r>
            <a:r>
              <a:rPr lang="cs-CZ" dirty="0">
                <a:hlinkClick r:id="rId8"/>
              </a:rPr>
              <a:t> - digitální přihlašovací </a:t>
            </a:r>
            <a:r>
              <a:rPr lang="cs-CZ" dirty="0" smtClean="0">
                <a:hlinkClick r:id="rId8"/>
              </a:rPr>
              <a:t>systém</a:t>
            </a:r>
            <a:endParaRPr lang="cs-CZ" dirty="0" smtClean="0"/>
          </a:p>
          <a:p>
            <a:pPr marL="274320" indent="-274320">
              <a:lnSpc>
                <a:spcPct val="100000"/>
              </a:lnSpc>
              <a:spcBef>
                <a:spcPts val="561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endParaRPr lang="cs-CZ" sz="2800" b="0" strike="noStrike" spc="-1" dirty="0">
              <a:solidFill>
                <a:srgbClr val="000000"/>
              </a:solidFill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1" u="sng" strike="noStrike" spc="-1" dirty="0">
                <a:solidFill>
                  <a:schemeClr val="dk1"/>
                </a:solidFill>
                <a:uFillTx/>
                <a:latin typeface="Constantia"/>
              </a:rPr>
              <a:t>Přihlášky</a:t>
            </a:r>
            <a:endParaRPr lang="cs-CZ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260000" y="1800000"/>
            <a:ext cx="6838560" cy="41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 lnSpcReduction="20000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1" strike="noStrike" spc="-1" dirty="0">
                <a:solidFill>
                  <a:srgbClr val="000000"/>
                </a:solidFill>
                <a:latin typeface="Arial"/>
              </a:rPr>
              <a:t>Bude možné podat 3 způsoby: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1.</a:t>
            </a:r>
            <a:r>
              <a:rPr lang="cs-CZ" sz="3200" b="1" strike="noStrike" spc="-1" dirty="0">
                <a:solidFill>
                  <a:srgbClr val="000000"/>
                </a:solidFill>
                <a:latin typeface="Arial"/>
              </a:rPr>
              <a:t> elektronická forma </a:t>
            </a: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– pomocí identity občana (</a:t>
            </a:r>
            <a:r>
              <a:rPr lang="cs-CZ" sz="3200" b="0" strike="noStrike" spc="-1" dirty="0" smtClean="0">
                <a:solidFill>
                  <a:srgbClr val="000000"/>
                </a:solidFill>
                <a:latin typeface="Arial"/>
              </a:rPr>
              <a:t>bankovnictví)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2. </a:t>
            </a:r>
            <a:r>
              <a:rPr lang="cs-CZ" sz="3200" b="1" strike="noStrike" spc="-1" dirty="0">
                <a:solidFill>
                  <a:srgbClr val="000000"/>
                </a:solidFill>
                <a:latin typeface="Arial"/>
              </a:rPr>
              <a:t>hybridní forma</a:t>
            </a: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 – (elektronicky se </a:t>
            </a:r>
            <a:r>
              <a:rPr lang="cs-CZ" sz="3200" b="0" strike="noStrike" spc="-1" dirty="0" smtClean="0">
                <a:solidFill>
                  <a:srgbClr val="000000"/>
                </a:solidFill>
                <a:latin typeface="Arial"/>
              </a:rPr>
              <a:t>vyplní, pošle na mail + vytiskne)</a:t>
            </a: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3</a:t>
            </a:r>
            <a:r>
              <a:rPr lang="cs-CZ" sz="3200" b="1" strike="noStrike" spc="-1" dirty="0">
                <a:solidFill>
                  <a:srgbClr val="000000"/>
                </a:solidFill>
                <a:latin typeface="Arial"/>
              </a:rPr>
              <a:t>. papírová forma</a:t>
            </a: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 – složitější pro SŠ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Pro první kolo přijímacího řízení lze podat dvě přihlášky na 3 střední školy (+ 2 na talentové </a:t>
            </a:r>
            <a:r>
              <a:rPr lang="cs-CZ" sz="3200" b="0" strike="noStrike" spc="-1" dirty="0" err="1">
                <a:solidFill>
                  <a:srgbClr val="000000"/>
                </a:solidFill>
                <a:latin typeface="Arial"/>
              </a:rPr>
              <a:t>zk</a:t>
            </a:r>
            <a:r>
              <a:rPr lang="cs-CZ" sz="3200" b="0" strike="noStrike" spc="-1" dirty="0">
                <a:solidFill>
                  <a:srgbClr val="000000"/>
                </a:solidFill>
                <a:latin typeface="Arial"/>
              </a:rPr>
              <a:t>.)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cs-CZ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Co dalšího vědět...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440000" y="201888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2760" indent="-212760" defTabSz="914400">
              <a:lnSpc>
                <a:spcPct val="81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Pořadí škol na přihlášce řadit podle preference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81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81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Brush Script MT"/>
              <a:buChar char="O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800" b="0" strike="noStrike" spc="-1" dirty="0">
                <a:solidFill>
                  <a:schemeClr val="dk1"/>
                </a:solidFill>
                <a:latin typeface="Calibri"/>
              </a:rPr>
              <a:t>Systém by měl být otevřen od 1. 2. </a:t>
            </a:r>
            <a:r>
              <a:rPr lang="cs-CZ" sz="2800" b="0" strike="noStrike" spc="-1" dirty="0" smtClean="0">
                <a:solidFill>
                  <a:schemeClr val="dk1"/>
                </a:solidFill>
                <a:latin typeface="Calibri"/>
              </a:rPr>
              <a:t>2025 </a:t>
            </a:r>
            <a:r>
              <a:rPr lang="cs-CZ" sz="2800" b="0" strike="noStrike" spc="-1" dirty="0">
                <a:solidFill>
                  <a:schemeClr val="dk1"/>
                </a:solidFill>
                <a:latin typeface="Calibri"/>
              </a:rPr>
              <a:t>– 20. 2. </a:t>
            </a:r>
            <a:r>
              <a:rPr lang="cs-CZ" sz="2800" b="0" strike="noStrike" spc="-1" dirty="0" smtClean="0">
                <a:solidFill>
                  <a:schemeClr val="dk1"/>
                </a:solidFill>
                <a:latin typeface="Calibri"/>
              </a:rPr>
              <a:t>2025</a:t>
            </a:r>
            <a:endParaRPr lang="cs-CZ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defTabSz="914400">
              <a:lnSpc>
                <a:spcPct val="81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Jaké dokumenty mohou být potřebné...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54476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2760" indent="-212760" defTabSz="914400">
              <a:lnSpc>
                <a:spcPct val="81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Potvrzení o zdravotní způsobilosti si nechá žák vystavit  lékařem (pokud to daná SŠ požaduje) – dobré se s lékařem dopředu dohodnout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Žáci s SPU (specifickou poruchou učení) přiloží aktuální potvrzení PPP/SPC – vystavené za tímto účelem (musí si zažádat ve své PPP, kde potvrzení vystaví ve 3 kopiích).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07050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Přijímací řízení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463040" y="1820333"/>
            <a:ext cx="6194520" cy="390114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611"/>
          </a:bodyPr>
          <a:lstStyle/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1" strike="noStrike" spc="-1" dirty="0">
                <a:solidFill>
                  <a:schemeClr val="dk1"/>
                </a:solidFill>
                <a:latin typeface="Calibri"/>
              </a:rPr>
              <a:t>Požadavky pro uchazeče 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musí být zveřejněny na webových stránkách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SŠ:</a:t>
            </a:r>
            <a:r>
              <a:rPr lang="cs-CZ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do 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31. 1.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(</a:t>
            </a:r>
            <a:r>
              <a:rPr lang="cs-CZ" sz="2400" spc="-1" dirty="0" smtClean="0">
                <a:solidFill>
                  <a:schemeClr val="dk1"/>
                </a:solidFill>
                <a:latin typeface="Calibri"/>
              </a:rPr>
              <a:t>u škol s talentovou zkouškou zřejmě dříve)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14 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dní před zkouškou by měli být žáci danou SŠ vyrozuměni </a:t>
            </a:r>
            <a:r>
              <a:rPr lang="cs-CZ" sz="2400" spc="-1" dirty="0" smtClean="0">
                <a:solidFill>
                  <a:schemeClr val="dk1"/>
                </a:solidFill>
                <a:latin typeface="Calibri"/>
              </a:rPr>
              <a:t>(7 dní u konzervatoře)</a:t>
            </a: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spc="-1" dirty="0" smtClean="0">
                <a:solidFill>
                  <a:schemeClr val="dk1"/>
                </a:solidFill>
                <a:latin typeface="Calibri"/>
              </a:rPr>
              <a:t>7 dní v případě náhradního termínu</a:t>
            </a:r>
            <a:endParaRPr lang="cs-CZ" sz="2400" spc="-1" dirty="0">
              <a:solidFill>
                <a:schemeClr val="dk1"/>
              </a:solidFill>
              <a:latin typeface="Calibri"/>
            </a:endParaRP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1" u="sng" strike="noStrike" spc="-1" dirty="0" smtClean="0">
                <a:solidFill>
                  <a:schemeClr val="dk1"/>
                </a:solidFill>
                <a:uFillTx/>
                <a:latin typeface="Calibri"/>
              </a:rPr>
              <a:t>Ve </a:t>
            </a:r>
            <a:r>
              <a:rPr lang="cs-CZ" sz="2400" b="1" u="sng" strike="noStrike" spc="-1" dirty="0">
                <a:solidFill>
                  <a:schemeClr val="dk1"/>
                </a:solidFill>
                <a:uFillTx/>
                <a:latin typeface="Calibri"/>
              </a:rPr>
              <a:t>všech oborech s maturitou </a:t>
            </a:r>
            <a:r>
              <a:rPr lang="cs-CZ" sz="2400" b="1" strike="noStrike" spc="-1" dirty="0">
                <a:solidFill>
                  <a:schemeClr val="dk1"/>
                </a:solidFill>
                <a:latin typeface="Calibri"/>
              </a:rPr>
              <a:t>jednotná zkouška z ČJ (60 min) + M (70 min) = maximum 100 bodů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1" u="sng" strike="noStrike" spc="-1" dirty="0">
                <a:solidFill>
                  <a:schemeClr val="dk1"/>
                </a:solidFill>
                <a:uFillTx/>
                <a:latin typeface="Calibri"/>
              </a:rPr>
              <a:t>Dále se může hodnotit (záleží na dané škole):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vysvědčení ze ZŠ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28760" indent="-324000" defTabSz="914400">
              <a:lnSpc>
                <a:spcPct val="92000"/>
              </a:lnSpc>
              <a:spcBef>
                <a:spcPts val="601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760" algn="l"/>
                <a:tab pos="533520" algn="l"/>
                <a:tab pos="982800" algn="l"/>
                <a:tab pos="1432080" algn="l"/>
                <a:tab pos="1881360" algn="l"/>
                <a:tab pos="2330280" algn="l"/>
                <a:tab pos="2779560" algn="l"/>
                <a:tab pos="3228840" algn="l"/>
                <a:tab pos="3678120" algn="l"/>
                <a:tab pos="4127400" algn="l"/>
                <a:tab pos="4576680" algn="l"/>
                <a:tab pos="5025960" algn="l"/>
                <a:tab pos="5475240" algn="l"/>
                <a:tab pos="5924520" algn="l"/>
                <a:tab pos="6373800" algn="l"/>
                <a:tab pos="6823080" algn="l"/>
                <a:tab pos="7272360" algn="l"/>
                <a:tab pos="7721640" algn="l"/>
                <a:tab pos="8170920" algn="l"/>
                <a:tab pos="8620200" algn="l"/>
                <a:tab pos="9069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Různé soutěže, účast v kurzech ...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200" b="1" u="sng" strike="noStrike" spc="-1">
                <a:solidFill>
                  <a:schemeClr val="dk1"/>
                </a:solidFill>
                <a:uFillTx/>
                <a:latin typeface="Calibri"/>
              </a:rPr>
              <a:t>TERMÍNY ZKOUŠEK </a:t>
            </a:r>
            <a:r>
              <a:rPr sz="3200"/>
              <a:t/>
            </a:r>
            <a:br>
              <a:rPr sz="3200"/>
            </a:br>
            <a:r>
              <a:rPr lang="cs-CZ" sz="2000" b="1" u="sng" strike="noStrike" spc="-1">
                <a:solidFill>
                  <a:schemeClr val="dk1"/>
                </a:solidFill>
                <a:uFillTx/>
                <a:latin typeface="Calibri"/>
              </a:rPr>
              <a:t>(MIMO OBORY S TALENTOVOU ZKOUŠKOU A UČEBNÍ OBORY) </a:t>
            </a:r>
            <a:endParaRPr lang="cs-CZ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0000" lnSpcReduction="20000"/>
          </a:bodyPr>
          <a:lstStyle/>
          <a:p>
            <a:pPr marL="212760" indent="-212760" algn="ctr" defTabSz="914400">
              <a:lnSpc>
                <a:spcPct val="95000"/>
              </a:lnSpc>
              <a:spcBef>
                <a:spcPts val="601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1" u="sng" strike="noStrike" spc="-1" dirty="0">
                <a:solidFill>
                  <a:schemeClr val="dk1"/>
                </a:solidFill>
                <a:uFillTx/>
                <a:latin typeface="Times New Roman"/>
              </a:rPr>
              <a:t>Pro 1. kolo přijímacího řízení se stanovují 2 termíny konání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5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95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Termíny pro </a:t>
            </a:r>
            <a:r>
              <a:rPr lang="cs-CZ" sz="2400" b="1" strike="noStrike" spc="-1" dirty="0">
                <a:solidFill>
                  <a:schemeClr val="dk1"/>
                </a:solidFill>
                <a:latin typeface="Times New Roman"/>
              </a:rPr>
              <a:t>čtyřleté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 obory: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9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11. 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a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14. 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dubna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2025</a:t>
            </a:r>
            <a:endParaRPr lang="cs-CZ" sz="2400" b="0" strike="noStrike" spc="-1" dirty="0">
              <a:solidFill>
                <a:schemeClr val="dk1"/>
              </a:solidFill>
              <a:latin typeface="Times New Roman"/>
            </a:endParaRPr>
          </a:p>
          <a:p>
            <a:pPr marL="212760" indent="0" defTabSz="914400">
              <a:lnSpc>
                <a:spcPct val="95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95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Termíny pro </a:t>
            </a:r>
            <a:r>
              <a:rPr lang="cs-CZ" sz="2400" b="1" strike="noStrike" spc="-1" dirty="0">
                <a:solidFill>
                  <a:schemeClr val="dk1"/>
                </a:solidFill>
                <a:latin typeface="Times New Roman"/>
              </a:rPr>
              <a:t>víceletá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 gymnázia: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9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15. 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a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16. 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dubna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2025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0" defTabSz="914400">
              <a:lnSpc>
                <a:spcPct val="95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95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 Učňovské obory jednotnou přijímací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Times New Roman"/>
              </a:rPr>
              <a:t>zk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. nemají – je nutno sledovat stránky a požadavky těchto škol.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1" u="sng" strike="noStrike" spc="-1">
                <a:solidFill>
                  <a:schemeClr val="dk1"/>
                </a:solidFill>
                <a:uFillTx/>
                <a:latin typeface="Constantia"/>
              </a:rPr>
              <a:t>Výsledky přijímacího řízení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12760" indent="-212760" defTabSz="914400">
              <a:lnSpc>
                <a:spcPct val="95000"/>
              </a:lnSpc>
              <a:spcBef>
                <a:spcPts val="524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Centrum vyhodnotí a zveřejní do 6. 5.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2025 a předá je řediteli dané SŠ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95000"/>
              </a:lnSpc>
              <a:spcBef>
                <a:spcPts val="524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15. 5. </a:t>
            </a:r>
            <a:r>
              <a:rPr lang="cs-CZ" sz="2400" b="0" strike="noStrike" spc="-1" smtClean="0">
                <a:solidFill>
                  <a:schemeClr val="dk1"/>
                </a:solidFill>
                <a:latin typeface="Times New Roman"/>
              </a:rPr>
              <a:t>2025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vše </a:t>
            </a: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zveřejní ředitel dané SŠ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95000"/>
              </a:lnSpc>
              <a:spcBef>
                <a:spcPts val="524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4200" algn="l"/>
                <a:tab pos="318960" algn="l"/>
                <a:tab pos="768240" algn="l"/>
                <a:tab pos="1217520" algn="l"/>
                <a:tab pos="1666800" algn="l"/>
                <a:tab pos="2116080" algn="l"/>
                <a:tab pos="2565360" algn="l"/>
                <a:tab pos="3014640" algn="l"/>
                <a:tab pos="3463920" algn="l"/>
                <a:tab pos="3913200" algn="l"/>
                <a:tab pos="4362480" algn="l"/>
                <a:tab pos="4811760" algn="l"/>
                <a:tab pos="5261040" algn="l"/>
                <a:tab pos="5710320" algn="l"/>
                <a:tab pos="6159600" algn="l"/>
                <a:tab pos="6608880" algn="l"/>
                <a:tab pos="7058160" algn="l"/>
                <a:tab pos="7507440" algn="l"/>
                <a:tab pos="7956720" algn="l"/>
                <a:tab pos="8405640" algn="l"/>
                <a:tab pos="885492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Times New Roman"/>
              </a:rPr>
              <a:t>Přijatí i nepřijatí žáci by se vše měli dozvědět ze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systému </a:t>
            </a:r>
            <a:r>
              <a:rPr lang="cs-CZ" sz="2400" b="0" strike="noStrike" spc="-1" dirty="0" err="1" smtClean="0">
                <a:solidFill>
                  <a:schemeClr val="dk1"/>
                </a:solidFill>
                <a:latin typeface="Times New Roman"/>
              </a:rPr>
              <a:t>DiPSy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Times New Roman"/>
              </a:rPr>
              <a:t> (nebo na stránkách dané školy)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Žáci z Ukrajiny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lnSpcReduction="10000"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I tento rok bude prominuta zkouška z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Franklin Gothic Book"/>
              </a:rPr>
              <a:t>čj</a:t>
            </a: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 (musí však o prominutí zažádat a doložit, že mají udělenu dočasnou ochranu.)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Proběhne ústní pohovor, kdy je nutné prokázat, že rozumí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Franklin Gothic Book"/>
              </a:rPr>
              <a:t>čj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b="0" strike="noStrike" spc="-1" dirty="0" err="1">
                <a:solidFill>
                  <a:schemeClr val="dk1"/>
                </a:solidFill>
                <a:latin typeface="Franklin Gothic Book"/>
              </a:rPr>
              <a:t>Zk</a:t>
            </a:r>
            <a:r>
              <a:rPr lang="cs-CZ" sz="2400" b="0" strike="noStrike" spc="-1" dirty="0">
                <a:solidFill>
                  <a:schemeClr val="dk1"/>
                </a:solidFill>
                <a:latin typeface="Franklin Gothic Book"/>
              </a:rPr>
              <a:t>. z matematiky může být v ukrajinštině – i tady musí být ale podána žádost </a:t>
            </a:r>
            <a:endParaRPr lang="cs-CZ" sz="2400" b="0" strike="noStrike" spc="-1" dirty="0" smtClean="0">
              <a:solidFill>
                <a:schemeClr val="dk1"/>
              </a:solidFill>
              <a:latin typeface="Franklin Gothic Book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s-CZ" sz="2400" spc="-1" dirty="0" smtClean="0">
                <a:solidFill>
                  <a:schemeClr val="dk1"/>
                </a:solidFill>
                <a:latin typeface="Franklin Gothic Book"/>
              </a:rPr>
              <a:t>Pokud žák o prominutí nezažádá, měla by mu být automaticky navýšen doba testu 0 25%.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3480" cy="12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4400" b="0" strike="noStrike" spc="-1">
                <a:solidFill>
                  <a:schemeClr val="dk1"/>
                </a:solidFill>
                <a:latin typeface="Constantia"/>
              </a:rPr>
              <a:t>Další kola….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1463040" y="1977120"/>
            <a:ext cx="6194520" cy="36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spc="-1" dirty="0" smtClean="0">
                <a:solidFill>
                  <a:schemeClr val="dk1"/>
                </a:solidFill>
                <a:latin typeface="Calibri"/>
              </a:rPr>
              <a:t>Odpadá možnost se tzv. odvolat</a:t>
            </a: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Je možné se pouze vzdát práva na přijetí</a:t>
            </a: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2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. kolo – do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19. 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5.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2025 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musí být vyhlášeny termíny </a:t>
            </a:r>
            <a:r>
              <a:rPr lang="cs-CZ" sz="2400" b="0" strike="noStrike" spc="-1" dirty="0" err="1">
                <a:solidFill>
                  <a:schemeClr val="dk1"/>
                </a:solidFill>
                <a:latin typeface="Calibri"/>
              </a:rPr>
              <a:t>zk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Přihlášky odevzdány do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26. 5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.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2025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spc="-1" dirty="0">
                <a:solidFill>
                  <a:schemeClr val="dk1"/>
                </a:solidFill>
                <a:latin typeface="Calibri"/>
              </a:rPr>
              <a:t>9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. 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- 12. 6.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2025 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proběhne 2. kolo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2760" indent="-212760" defTabSz="914400">
              <a:lnSpc>
                <a:spcPct val="102000"/>
              </a:lnSpc>
              <a:spcBef>
                <a:spcPts val="601"/>
              </a:spcBef>
              <a:buClr>
                <a:srgbClr val="AA2B1E"/>
              </a:buClr>
              <a:buSzPct val="45000"/>
              <a:buFont typeface="Wingdings" charset="2"/>
              <a:buChar char=""/>
              <a:tabLst>
                <a:tab pos="212760" algn="l"/>
                <a:tab pos="317520" algn="l"/>
                <a:tab pos="766800" algn="l"/>
                <a:tab pos="1216080" algn="l"/>
                <a:tab pos="1665360" algn="l"/>
                <a:tab pos="2114640" algn="l"/>
                <a:tab pos="2563920" algn="l"/>
                <a:tab pos="3013200" algn="l"/>
                <a:tab pos="3462480" algn="l"/>
                <a:tab pos="3911760" algn="l"/>
                <a:tab pos="4361040" algn="l"/>
                <a:tab pos="4809960" algn="l"/>
                <a:tab pos="5259240" algn="l"/>
                <a:tab pos="5708520" algn="l"/>
                <a:tab pos="6157800" algn="l"/>
                <a:tab pos="6607080" algn="l"/>
                <a:tab pos="7056360" algn="l"/>
                <a:tab pos="7505640" algn="l"/>
                <a:tab pos="7954920" algn="l"/>
                <a:tab pos="8404200" algn="l"/>
                <a:tab pos="8853480" algn="l"/>
              </a:tabLst>
            </a:pP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Výsledky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školou 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zveřejněny </a:t>
            </a:r>
            <a:r>
              <a:rPr lang="cs-CZ" sz="2400" spc="-1" dirty="0" smtClean="0">
                <a:solidFill>
                  <a:schemeClr val="dk1"/>
                </a:solidFill>
                <a:latin typeface="Calibri"/>
              </a:rPr>
              <a:t>do 24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. </a:t>
            </a:r>
            <a:r>
              <a:rPr lang="cs-CZ" sz="2400" b="0" strike="noStrike" spc="-1" dirty="0">
                <a:solidFill>
                  <a:schemeClr val="dk1"/>
                </a:solidFill>
                <a:latin typeface="Calibri"/>
              </a:rPr>
              <a:t>6. </a:t>
            </a:r>
            <a:r>
              <a:rPr lang="cs-CZ" sz="2400" b="0" strike="noStrike" spc="-1" dirty="0" smtClean="0">
                <a:solidFill>
                  <a:schemeClr val="dk1"/>
                </a:solidFill>
                <a:latin typeface="Calibri"/>
              </a:rPr>
              <a:t>2025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</a:majorFont>
      <a:minorFont>
        <a:latin typeface="Franklin Gothic Book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lumMod val="100000"/>
              </a:schemeClr>
            </a:gs>
            <a:gs pos="40000">
              <a:schemeClr val="phClr">
                <a:tint val="6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  <a:tileRect/>
        </a:gradFill>
        <a:gradFill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blipFill rotWithShape="1">
          <a:blip xmlns:r="http://schemas.openxmlformats.org/officeDocument/2006/relationships" r:embed="rId2"/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Špendlík">
  <a:themeElements>
    <a:clrScheme name="Špendlík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</a:majorFont>
      <a:minorFont>
        <a:latin typeface="Franklin Gothic Book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lumMod val="100000"/>
              </a:schemeClr>
            </a:gs>
            <a:gs pos="40000">
              <a:schemeClr val="phClr">
                <a:tint val="6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  <a:tileRect/>
        </a:gradFill>
        <a:gradFill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blipFill rotWithShape="1">
          <a:blip xmlns:r="http://schemas.openxmlformats.org/officeDocument/2006/relationships" r:embed="rId2"/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503</TotalTime>
  <Words>660</Words>
  <Application>Microsoft Office PowerPoint</Application>
  <PresentationFormat>Předvádění na obrazovce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4" baseType="lpstr">
      <vt:lpstr>Arial</vt:lpstr>
      <vt:lpstr>Brush Script MT</vt:lpstr>
      <vt:lpstr>Calibri</vt:lpstr>
      <vt:lpstr>Constantia</vt:lpstr>
      <vt:lpstr>Franklin Gothic Book</vt:lpstr>
      <vt:lpstr>Rage Italic</vt:lpstr>
      <vt:lpstr>Symbol</vt:lpstr>
      <vt:lpstr>Times New Roman</vt:lpstr>
      <vt:lpstr>Wingdings</vt:lpstr>
      <vt:lpstr>Špendlík</vt:lpstr>
      <vt:lpstr>Špendlík</vt:lpstr>
      <vt:lpstr>  Přijímací řízení </vt:lpstr>
      <vt:lpstr>Přihlášky</vt:lpstr>
      <vt:lpstr>Co dalšího vědět...</vt:lpstr>
      <vt:lpstr>Jaké dokumenty mohou být potřebné...</vt:lpstr>
      <vt:lpstr>Přijímací řízení</vt:lpstr>
      <vt:lpstr>TERMÍNY ZKOUŠEK  (MIMO OBORY S TALENTOVOU ZKOUŠKOU A UČEBNÍ OBORY) </vt:lpstr>
      <vt:lpstr>Výsledky přijímacího řízení</vt:lpstr>
      <vt:lpstr>Žáci z Ukrajiny</vt:lpstr>
      <vt:lpstr>Další kola….</vt:lpstr>
      <vt:lpstr>Další kola….</vt:lpstr>
      <vt:lpstr>Rady a poznámky</vt:lpstr>
      <vt:lpstr>Příprava uchazečů na přijímací zkoušky</vt:lpstr>
      <vt:lpstr>Výběr SŠ - zdroje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Přijímací řízení</dc:title>
  <dc:subject/>
  <dc:creator>nb1</dc:creator>
  <dc:description/>
  <cp:lastModifiedBy>Kateřina Doktorová</cp:lastModifiedBy>
  <cp:revision>101</cp:revision>
  <dcterms:created xsi:type="dcterms:W3CDTF">2019-11-18T07:43:21Z</dcterms:created>
  <dcterms:modified xsi:type="dcterms:W3CDTF">2024-11-20T16:38:14Z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13</vt:i4>
  </property>
</Properties>
</file>