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4BAD6B3-7C44-48DB-8F76-6708E830F71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E22168-350D-44B3-ADA0-F29BD2F3D9D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FC21AEA-16A1-42CF-A929-F565759AFD8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C0AB965-45AC-4B22-84FB-59E856AAADE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4A8E191-9DFC-4C94-8202-7B0EC1B19F6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810DD6-B807-4AB5-A758-9BD6BB39FC1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754DB7F-4D87-4992-9724-695E1194C2F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2D6CCC4-7563-4B1F-85F1-0D8B15F7CB9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4CF3F97-8204-4285-B223-82373EFA3E1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142BBF1-ECE8-4BB3-BB38-36CD2D56032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1B006FC-E544-4015-A6DC-EB40C2024A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3A097E-01D7-4159-8B94-FB4B9678519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DA61942-22BC-4FFD-A8C6-CCF6791811D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0272B2-7AD5-44F5-9237-2DD62E1B277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3DD9F3B-C794-46B6-A427-86683542159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1B9680A-AD5C-4ED1-9EA9-E4B6DDF41E8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EE3DBE-3C3B-4DC5-9EC6-6B8E4841184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BFBB88C-DEB1-4D03-9CAC-8839428F25C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27E2E4-ABBE-450B-8D17-DDC2D032737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4699C8E-3AA8-49B0-B1F0-34BFF3F5EF9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BE8CE7A-7257-4FC4-B9F6-46D80907429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7F987EC-21D5-4CAD-A84D-006462B478D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9D02FB-4FB8-465B-8C68-B51557795A7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A1D6E0-ACBB-4042-B12C-E6466EADE54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5"/>
          <p:cNvGrpSpPr/>
          <p:nvPr/>
        </p:nvGrpSpPr>
        <p:grpSpPr>
          <a:xfrm>
            <a:off x="0" y="0"/>
            <a:ext cx="9142200" cy="6856200"/>
            <a:chOff x="0" y="0"/>
            <a:chExt cx="9142200" cy="6856200"/>
          </a:xfrm>
        </p:grpSpPr>
        <p:sp>
          <p:nvSpPr>
            <p:cNvPr id="22" name="Rectangle 7"/>
            <p:cNvSpPr/>
            <p:nvPr/>
          </p:nvSpPr>
          <p:spPr>
            <a:xfrm>
              <a:off x="0" y="0"/>
              <a:ext cx="7161120" cy="6856200"/>
            </a:xfrm>
            <a:prstGeom prst="rect">
              <a:avLst/>
            </a:prstGeom>
            <a:gradFill rotWithShape="0">
              <a:gsLst>
                <a:gs pos="40000">
                  <a:srgbClr val="FEFEFE">
                    <a:alpha val="0"/>
                  </a:srgbClr>
                </a:gs>
                <a:gs pos="100000">
                  <a:srgbClr val="010101">
                    <a:alpha val="52000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2" name="Rectangle 8"/>
            <p:cNvSpPr/>
            <p:nvPr/>
          </p:nvSpPr>
          <p:spPr>
            <a:xfrm>
              <a:off x="1143000" y="0"/>
              <a:ext cx="7999200" cy="6856200"/>
            </a:xfrm>
            <a:prstGeom prst="rect">
              <a:avLst/>
            </a:prstGeom>
            <a:gradFill rotWithShape="0">
              <a:gsLst>
                <a:gs pos="39000">
                  <a:srgbClr val="FEFEFE">
                    <a:alpha val="0"/>
                  </a:srgbClr>
                </a:gs>
                <a:gs pos="100000">
                  <a:srgbClr val="010101">
                    <a:alpha val="56000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3" name="Freeform 9" hidden="1"/>
          <p:cNvSpPr/>
          <p:nvPr/>
        </p:nvSpPr>
        <p:spPr>
          <a:xfrm rot="10800000">
            <a:off x="630360" y="6071400"/>
            <a:ext cx="7919280" cy="535320"/>
          </a:xfrm>
          <a:custGeom>
            <a:avLst/>
            <a:gdLst>
              <a:gd name="textAreaLeft" fmla="*/ 0 w 7919280"/>
              <a:gd name="textAreaRight" fmla="*/ 7921080 w 7919280"/>
              <a:gd name="textAreaTop" fmla="*/ 0 h 535320"/>
              <a:gd name="textAreaBottom" fmla="*/ 537120 h 535320"/>
            </a:gdLst>
            <a:ahLst/>
            <a:cxn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4" name="Rectangle 10" hidden="1"/>
          <p:cNvSpPr/>
          <p:nvPr/>
        </p:nvSpPr>
        <p:spPr>
          <a:xfrm>
            <a:off x="731520" y="575280"/>
            <a:ext cx="7694280" cy="57132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5" name="Rectangle 11" hidden="1"/>
          <p:cNvSpPr/>
          <p:nvPr/>
        </p:nvSpPr>
        <p:spPr>
          <a:xfrm>
            <a:off x="731520" y="576000"/>
            <a:ext cx="7694280" cy="5713200"/>
          </a:xfrm>
          <a:prstGeom prst="rect">
            <a:avLst/>
          </a:prstGeom>
          <a:blipFill rotWithShape="0">
            <a:blip r:embed="rId15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6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543240" y="27144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8115480" y="297360"/>
            <a:ext cx="565200" cy="565200"/>
          </a:xfrm>
          <a:prstGeom prst="rect">
            <a:avLst/>
          </a:prstGeom>
          <a:ln w="0">
            <a:noFill/>
          </a:ln>
        </p:spPr>
      </p:pic>
      <p:grpSp>
        <p:nvGrpSpPr>
          <p:cNvPr id="8" name="Group 15"/>
          <p:cNvGrpSpPr/>
          <p:nvPr/>
        </p:nvGrpSpPr>
        <p:grpSpPr>
          <a:xfrm>
            <a:off x="0" y="0"/>
            <a:ext cx="9142200" cy="6856200"/>
            <a:chOff x="0" y="0"/>
            <a:chExt cx="9142200" cy="6856200"/>
          </a:xfrm>
        </p:grpSpPr>
        <p:sp>
          <p:nvSpPr>
            <p:cNvPr id="9" name="Rectangle 7"/>
            <p:cNvSpPr/>
            <p:nvPr/>
          </p:nvSpPr>
          <p:spPr>
            <a:xfrm>
              <a:off x="0" y="0"/>
              <a:ext cx="7161120" cy="6856200"/>
            </a:xfrm>
            <a:prstGeom prst="rect">
              <a:avLst/>
            </a:prstGeom>
            <a:gradFill rotWithShape="0">
              <a:gsLst>
                <a:gs pos="40000">
                  <a:srgbClr val="FEFEFE">
                    <a:alpha val="0"/>
                  </a:srgbClr>
                </a:gs>
                <a:gs pos="100000">
                  <a:srgbClr val="010101">
                    <a:alpha val="52000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1143000" y="0"/>
              <a:ext cx="7999200" cy="6856200"/>
            </a:xfrm>
            <a:prstGeom prst="rect">
              <a:avLst/>
            </a:prstGeom>
            <a:gradFill rotWithShape="0">
              <a:gsLst>
                <a:gs pos="39000">
                  <a:srgbClr val="FEFEFE">
                    <a:alpha val="0"/>
                  </a:srgbClr>
                </a:gs>
                <a:gs pos="100000">
                  <a:srgbClr val="010101">
                    <a:alpha val="56000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11" name="Freeform 9"/>
          <p:cNvSpPr/>
          <p:nvPr/>
        </p:nvSpPr>
        <p:spPr>
          <a:xfrm rot="10800000">
            <a:off x="893520" y="5617800"/>
            <a:ext cx="7381080" cy="535320"/>
          </a:xfrm>
          <a:custGeom>
            <a:avLst/>
            <a:gdLst>
              <a:gd name="textAreaLeft" fmla="*/ 0 w 7381080"/>
              <a:gd name="textAreaRight" fmla="*/ 7382880 w 7381080"/>
              <a:gd name="textAreaTop" fmla="*/ 0 h 535320"/>
              <a:gd name="textAreaBottom" fmla="*/ 537120 h 535320"/>
            </a:gdLst>
            <a:ahLst/>
            <a:cxn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990000" y="1017000"/>
            <a:ext cx="7178040" cy="48297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990720" y="1009800"/>
            <a:ext cx="7178040" cy="4829760"/>
          </a:xfrm>
          <a:prstGeom prst="rect">
            <a:avLst/>
          </a:prstGeom>
          <a:blipFill rotWithShape="0">
            <a:blip r:embed="rId15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14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768960" y="70056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15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7855920" y="748800"/>
            <a:ext cx="565200" cy="56520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ftr" idx="1"/>
          </p:nvPr>
        </p:nvSpPr>
        <p:spPr>
          <a:xfrm>
            <a:off x="1173960" y="5357520"/>
            <a:ext cx="503316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&lt;zápatí&gt;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sldNum" idx="2"/>
          </p:nvPr>
        </p:nvSpPr>
        <p:spPr>
          <a:xfrm>
            <a:off x="6213960" y="5357520"/>
            <a:ext cx="5522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chemeClr val="dk2"/>
                </a:solidFill>
                <a:latin typeface="Rage Ital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A07906A3-D0F8-4357-A0DC-A47535D96D46}" type="slidenum">
              <a:rPr lang="cs-CZ" sz="1400" b="0" strike="noStrike" spc="-1">
                <a:solidFill>
                  <a:schemeClr val="dk2"/>
                </a:solidFill>
                <a:latin typeface="Rage Italic"/>
              </a:rPr>
              <a:t>‹#›</a:t>
            </a:fld>
            <a:endParaRPr lang="cs-CZ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3"/>
          </p:nvPr>
        </p:nvSpPr>
        <p:spPr>
          <a:xfrm>
            <a:off x="6770520" y="5357520"/>
            <a:ext cx="12121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5"/>
          <p:cNvGrpSpPr/>
          <p:nvPr/>
        </p:nvGrpSpPr>
        <p:grpSpPr>
          <a:xfrm>
            <a:off x="0" y="0"/>
            <a:ext cx="9142200" cy="6856200"/>
            <a:chOff x="0" y="0"/>
            <a:chExt cx="9142200" cy="6856200"/>
          </a:xfrm>
        </p:grpSpPr>
        <p:sp>
          <p:nvSpPr>
            <p:cNvPr id="58" name="Rectangle 7"/>
            <p:cNvSpPr/>
            <p:nvPr/>
          </p:nvSpPr>
          <p:spPr>
            <a:xfrm>
              <a:off x="0" y="0"/>
              <a:ext cx="7161120" cy="6856200"/>
            </a:xfrm>
            <a:prstGeom prst="rect">
              <a:avLst/>
            </a:prstGeom>
            <a:gradFill rotWithShape="0">
              <a:gsLst>
                <a:gs pos="40000">
                  <a:srgbClr val="FEFEFE">
                    <a:alpha val="0"/>
                  </a:srgbClr>
                </a:gs>
                <a:gs pos="100000">
                  <a:srgbClr val="010101">
                    <a:alpha val="52000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59" name="Rectangle 8"/>
            <p:cNvSpPr/>
            <p:nvPr/>
          </p:nvSpPr>
          <p:spPr>
            <a:xfrm>
              <a:off x="1143000" y="0"/>
              <a:ext cx="7999200" cy="6856200"/>
            </a:xfrm>
            <a:prstGeom prst="rect">
              <a:avLst/>
            </a:prstGeom>
            <a:gradFill rotWithShape="0">
              <a:gsLst>
                <a:gs pos="39000">
                  <a:srgbClr val="FEFEFE">
                    <a:alpha val="0"/>
                  </a:srgbClr>
                </a:gs>
                <a:gs pos="100000">
                  <a:srgbClr val="010101">
                    <a:alpha val="56000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60" name="Freeform 9"/>
          <p:cNvSpPr/>
          <p:nvPr/>
        </p:nvSpPr>
        <p:spPr>
          <a:xfrm rot="10800000">
            <a:off x="630360" y="6071400"/>
            <a:ext cx="7919280" cy="535320"/>
          </a:xfrm>
          <a:custGeom>
            <a:avLst/>
            <a:gdLst>
              <a:gd name="textAreaLeft" fmla="*/ 0 w 7919280"/>
              <a:gd name="textAreaRight" fmla="*/ 7921080 w 7919280"/>
              <a:gd name="textAreaTop" fmla="*/ 0 h 535320"/>
              <a:gd name="textAreaBottom" fmla="*/ 537120 h 535320"/>
            </a:gdLst>
            <a:ahLst/>
            <a:cxn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61" name="Rectangle 10"/>
          <p:cNvSpPr/>
          <p:nvPr/>
        </p:nvSpPr>
        <p:spPr>
          <a:xfrm>
            <a:off x="731520" y="575280"/>
            <a:ext cx="7694280" cy="57132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62" name="Rectangle 11"/>
          <p:cNvSpPr/>
          <p:nvPr/>
        </p:nvSpPr>
        <p:spPr>
          <a:xfrm>
            <a:off x="731520" y="576000"/>
            <a:ext cx="7694280" cy="5713200"/>
          </a:xfrm>
          <a:prstGeom prst="rect">
            <a:avLst/>
          </a:prstGeom>
          <a:blipFill rotWithShape="0">
            <a:blip r:embed="rId15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63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543240" y="27144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8115480" y="297360"/>
            <a:ext cx="565200" cy="56520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ftr" idx="4"/>
          </p:nvPr>
        </p:nvSpPr>
        <p:spPr>
          <a:xfrm>
            <a:off x="914400" y="5809320"/>
            <a:ext cx="55382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&lt;zápatí&gt;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sldNum" idx="5"/>
          </p:nvPr>
        </p:nvSpPr>
        <p:spPr>
          <a:xfrm>
            <a:off x="7670160" y="5809320"/>
            <a:ext cx="5522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chemeClr val="dk2"/>
                </a:solidFill>
                <a:latin typeface="Rage Ital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70BAAB5-2296-46EE-A00E-87039559BD85}" type="slidenum">
              <a:rPr lang="cs-CZ" sz="1400" b="0" strike="noStrike" spc="-1">
                <a:solidFill>
                  <a:schemeClr val="dk2"/>
                </a:solidFill>
                <a:latin typeface="Rage Italic"/>
              </a:rPr>
              <a:t>‹#›</a:t>
            </a:fld>
            <a:endParaRPr lang="cs-CZ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6"/>
          </p:nvPr>
        </p:nvSpPr>
        <p:spPr>
          <a:xfrm>
            <a:off x="6454440" y="5809320"/>
            <a:ext cx="12121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-das.cz/cermat-testy/" TargetMode="External"/><Relationship Id="rId2" Type="http://schemas.openxmlformats.org/officeDocument/2006/relationships/hyperlink" Target="https://prijimacky.cermat.cz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playlist?list=PLD_48WTXRpqOpIAZ3zE0I9mOipH7FxhWq" TargetMode="External"/><Relationship Id="rId4" Type="http://schemas.openxmlformats.org/officeDocument/2006/relationships/hyperlink" Target="https://procvicprijimacky.cermat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skolstvi.cz/" TargetMode="External"/><Relationship Id="rId7" Type="http://schemas.openxmlformats.org/officeDocument/2006/relationships/hyperlink" Target="mailto:melnik@pppsk.cz" TargetMode="External"/><Relationship Id="rId2" Type="http://schemas.openxmlformats.org/officeDocument/2006/relationships/hyperlink" Target="http://www.emiero.cz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cio.cz/" TargetMode="External"/><Relationship Id="rId5" Type="http://schemas.openxmlformats.org/officeDocument/2006/relationships/hyperlink" Target="http://www.job-hub.cz/" TargetMode="External"/><Relationship Id="rId4" Type="http://schemas.openxmlformats.org/officeDocument/2006/relationships/hyperlink" Target="http://www.infoabsolvent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1840" cy="182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sz="4800"/>
              <a:t/>
            </a:r>
            <a:br>
              <a:rPr sz="4800"/>
            </a:br>
            <a:r>
              <a:rPr sz="4800"/>
              <a:t/>
            </a:r>
            <a:br>
              <a:rPr sz="4800"/>
            </a:br>
            <a:r>
              <a:rPr lang="cs-CZ" sz="4800" b="0" strike="noStrike" spc="-1">
                <a:solidFill>
                  <a:schemeClr val="dk1"/>
                </a:solidFill>
                <a:latin typeface="Constantia"/>
              </a:rPr>
              <a:t>Přijímací řízení</a:t>
            </a:r>
            <a:r>
              <a:rPr sz="4800"/>
              <a:t/>
            </a:r>
            <a:br>
              <a:rPr sz="4800"/>
            </a:br>
            <a:endParaRPr lang="cs-CZ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1727280" y="3736800"/>
            <a:ext cx="5710320" cy="152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cs-CZ" sz="2400" b="0" strike="noStrike" spc="-1">
                <a:solidFill>
                  <a:schemeClr val="dk2"/>
                </a:solidFill>
                <a:latin typeface="Franklin Gothic Book"/>
              </a:rPr>
              <a:t>2023 - 2024</a:t>
            </a: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Další kola….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1463040" y="19771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2. kolo – do 18. 5. 2024 musí být vyhlášeny termíny </a:t>
            </a:r>
            <a:r>
              <a:rPr lang="cs-CZ" sz="2400" b="0" strike="noStrike" spc="-1" dirty="0" err="1">
                <a:solidFill>
                  <a:schemeClr val="dk1"/>
                </a:solidFill>
                <a:latin typeface="Calibri"/>
              </a:rPr>
              <a:t>zk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Přihlášky odevzdány do 24.5. 2024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8. - 12. 6. 2024 proběhne 2. kolo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Výsledky škole zveřejněny 13. 6. 2024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Může se ho zúčastnit jen ten, co konal 1. kolo (nebyl přijat/přijetí se vzdal)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Další kola….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463040" y="19771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3. a další kola – nejsou stanoveny podmínky (možnost vyhlásit i po začátku </a:t>
            </a:r>
            <a:r>
              <a:rPr lang="cs-CZ" sz="2400" b="0" strike="noStrike" spc="-1" dirty="0" err="1">
                <a:solidFill>
                  <a:schemeClr val="dk1"/>
                </a:solidFill>
                <a:latin typeface="Calibri"/>
              </a:rPr>
              <a:t>šk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. roku)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Přihlášky v papírové formě a jejich počet má být neomezen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Do 7 dnů je nutné informovat SŠ, že na danou školu nastoupíte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Příprava uchazečů na přijímací zkoušky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0" u="sng" strike="noStrike" spc="-1" dirty="0">
                <a:solidFill>
                  <a:schemeClr val="dk1"/>
                </a:solidFill>
                <a:uFillTx/>
                <a:latin typeface="Franklin Gothic Book"/>
                <a:hlinkClick r:id="rId2"/>
              </a:rPr>
              <a:t>https://prijimacky.cermat.cz/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0" u="sng" strike="noStrike" spc="-1" dirty="0">
                <a:solidFill>
                  <a:schemeClr val="dk1"/>
                </a:solidFill>
                <a:uFillTx/>
                <a:latin typeface="Franklin Gothic Book"/>
                <a:hlinkClick r:id="rId3"/>
              </a:rPr>
              <a:t>https://www.to-das.cz/cermat-testy/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1" strike="noStrike" spc="-1" dirty="0">
                <a:solidFill>
                  <a:schemeClr val="dk1"/>
                </a:solidFill>
                <a:latin typeface="Franklin Gothic Book"/>
              </a:rPr>
              <a:t>procvičování testů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0" u="sng" strike="noStrike" spc="-1" dirty="0">
                <a:solidFill>
                  <a:schemeClr val="dk1"/>
                </a:solidFill>
                <a:uFillTx/>
                <a:latin typeface="Franklin Gothic Book"/>
                <a:hlinkClick r:id="rId4"/>
              </a:rPr>
              <a:t>https://procvicprijimacky.cermat.cz/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1" strike="noStrike" spc="-1" dirty="0">
                <a:solidFill>
                  <a:schemeClr val="dk1"/>
                </a:solidFill>
                <a:latin typeface="Franklin Gothic Book"/>
              </a:rPr>
              <a:t>On-line – přijímačky bez obav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0" u="sng" strike="noStrike" spc="-1" dirty="0">
                <a:solidFill>
                  <a:schemeClr val="dk1"/>
                </a:solidFill>
                <a:uFillTx/>
                <a:latin typeface="Franklin Gothic Book"/>
                <a:hlinkClick r:id="rId5"/>
              </a:rPr>
              <a:t>https://www.youtube.com/playlist?list=PLD_48WTXRpqOpIAZ3zE0I9mOipH7FxhWq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Výběr SŠ - zdroje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1463040" y="1917000"/>
            <a:ext cx="6194520" cy="3804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5000" lnSpcReduction="10000"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800" b="0" u="sng" strike="noStrike" spc="-1">
                <a:solidFill>
                  <a:schemeClr val="dk1"/>
                </a:solidFill>
                <a:uFillTx/>
                <a:latin typeface="Franklin Gothic Book"/>
                <a:hlinkClick r:id="rId2"/>
              </a:rPr>
              <a:t>www.emiero.cz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800" b="0" u="sng" strike="noStrike" spc="-1">
                <a:solidFill>
                  <a:schemeClr val="dk1"/>
                </a:solidFill>
                <a:uFillTx/>
                <a:latin typeface="Franklin Gothic Book"/>
                <a:hlinkClick r:id="rId3"/>
              </a:rPr>
              <a:t>www.atlasskolstvi.cz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800" b="0" u="sng" strike="noStrike" spc="-1">
                <a:solidFill>
                  <a:schemeClr val="dk1"/>
                </a:solidFill>
                <a:uFillTx/>
                <a:latin typeface="Franklin Gothic Book"/>
                <a:hlinkClick r:id="rId4"/>
              </a:rPr>
              <a:t>www.infoabsolvent.cz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800" b="0" u="sng" strike="noStrike" spc="-1">
                <a:solidFill>
                  <a:schemeClr val="dk1"/>
                </a:solidFill>
                <a:uFillTx/>
                <a:latin typeface="Franklin Gothic Book"/>
                <a:hlinkClick r:id="rId5"/>
              </a:rPr>
              <a:t>www.job-hub.cz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800" b="0" u="sng" strike="noStrike" spc="-1">
                <a:solidFill>
                  <a:schemeClr val="dk1"/>
                </a:solidFill>
                <a:uFillTx/>
                <a:latin typeface="Franklin Gothic Book"/>
                <a:hlinkClick r:id="rId6"/>
              </a:rPr>
              <a:t>www.scio.cz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cs-CZ" sz="2800" b="1" u="sng" strike="noStrike" spc="-1">
                <a:solidFill>
                  <a:srgbClr val="000000"/>
                </a:solidFill>
                <a:uFillTx/>
                <a:latin typeface="Franklin Gothic Book"/>
              </a:rPr>
              <a:t>IPS Mělník</a:t>
            </a:r>
            <a:r>
              <a:rPr lang="cs-CZ" sz="2800" b="1" strike="noStrike" spc="-1">
                <a:solidFill>
                  <a:srgbClr val="000000"/>
                </a:solidFill>
                <a:latin typeface="Franklin Gothic Book"/>
              </a:rPr>
              <a:t>, </a:t>
            </a:r>
            <a:r>
              <a:rPr lang="cs-CZ" sz="2800" b="0" strike="noStrike" spc="-1">
                <a:solidFill>
                  <a:srgbClr val="000000"/>
                </a:solidFill>
                <a:latin typeface="Franklin Gothic Book"/>
              </a:rPr>
              <a:t>Nova 2571, 276 01 Mělník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Franklin Gothic Book"/>
              </a:rPr>
              <a:t>tel.: 950 135 329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cs-CZ" sz="2800" b="1" strike="noStrike" spc="-1">
                <a:solidFill>
                  <a:srgbClr val="000000"/>
                </a:solidFill>
                <a:latin typeface="Franklin Gothic Book"/>
              </a:rPr>
              <a:t>PPP Mělník - </a:t>
            </a:r>
            <a:r>
              <a:rPr lang="cs-CZ" sz="2800" b="1" strike="noStrike" spc="-1">
                <a:solidFill>
                  <a:schemeClr val="dk1"/>
                </a:solidFill>
                <a:latin typeface="Franklin Gothic Book"/>
              </a:rPr>
              <a:t>Telefon:</a:t>
            </a:r>
            <a:r>
              <a:rPr lang="cs-CZ" sz="2800" b="0" strike="noStrike" spc="-1">
                <a:solidFill>
                  <a:schemeClr val="dk1"/>
                </a:solidFill>
                <a:latin typeface="Franklin Gothic Book"/>
              </a:rPr>
              <a:t> 315 623 045</a:t>
            </a:r>
            <a:r>
              <a:rPr sz="2800"/>
              <a:t/>
            </a:r>
            <a:br>
              <a:rPr sz="2800"/>
            </a:br>
            <a:r>
              <a:rPr lang="cs-CZ" sz="2800" b="1" strike="noStrike" spc="-1">
                <a:solidFill>
                  <a:schemeClr val="dk1"/>
                </a:solidFill>
                <a:latin typeface="Franklin Gothic Book"/>
              </a:rPr>
              <a:t>Mobil:</a:t>
            </a:r>
            <a:r>
              <a:rPr lang="cs-CZ" sz="2800" b="0" strike="noStrike" spc="-1">
                <a:solidFill>
                  <a:schemeClr val="dk1"/>
                </a:solidFill>
                <a:latin typeface="Franklin Gothic Book"/>
              </a:rPr>
              <a:t> 774 270 302</a:t>
            </a:r>
            <a:r>
              <a:rPr sz="2800"/>
              <a:t/>
            </a:r>
            <a:br>
              <a:rPr sz="2800"/>
            </a:br>
            <a:r>
              <a:rPr lang="cs-CZ" sz="2800" b="1" strike="noStrike" spc="-1">
                <a:solidFill>
                  <a:schemeClr val="dk1"/>
                </a:solidFill>
                <a:latin typeface="Franklin Gothic Book"/>
              </a:rPr>
              <a:t>e-mail:</a:t>
            </a:r>
            <a:r>
              <a:rPr lang="cs-CZ" sz="2800" b="0" strike="noStrike" spc="-1">
                <a:solidFill>
                  <a:schemeClr val="dk1"/>
                </a:solidFill>
                <a:latin typeface="Franklin Gothic Book"/>
              </a:rPr>
              <a:t> </a:t>
            </a:r>
            <a:r>
              <a:rPr lang="cs-CZ" sz="2800" b="0" u="sng" strike="noStrike" spc="-1">
                <a:solidFill>
                  <a:schemeClr val="dk1"/>
                </a:solidFill>
                <a:uFillTx/>
                <a:latin typeface="Franklin Gothic Book"/>
                <a:hlinkClick r:id="rId7"/>
              </a:rPr>
              <a:t>melnik@pppsk.cz</a:t>
            </a: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1" u="sng" strike="noStrike" spc="-1" dirty="0">
                <a:solidFill>
                  <a:schemeClr val="dk1"/>
                </a:solidFill>
                <a:uFillTx/>
                <a:latin typeface="Constantia"/>
              </a:rPr>
              <a:t>Přihlášky</a:t>
            </a:r>
            <a:endParaRPr lang="cs-CZ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260000" y="1800000"/>
            <a:ext cx="6838560" cy="41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500" lnSpcReduction="20000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1" strike="noStrike" spc="-1" dirty="0">
                <a:solidFill>
                  <a:srgbClr val="000000"/>
                </a:solidFill>
                <a:latin typeface="Arial"/>
              </a:rPr>
              <a:t>Bude možné podat 3 způsoby: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1.</a:t>
            </a:r>
            <a:r>
              <a:rPr lang="cs-CZ" sz="3200" b="1" strike="noStrike" spc="-1" dirty="0">
                <a:solidFill>
                  <a:srgbClr val="000000"/>
                </a:solidFill>
                <a:latin typeface="Arial"/>
              </a:rPr>
              <a:t> elektronická forma </a:t>
            </a: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– pomocí identity občana (bankovnictví)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2. </a:t>
            </a:r>
            <a:r>
              <a:rPr lang="cs-CZ" sz="3200" b="1" strike="noStrike" spc="-1" dirty="0">
                <a:solidFill>
                  <a:srgbClr val="000000"/>
                </a:solidFill>
                <a:latin typeface="Arial"/>
              </a:rPr>
              <a:t>hybridní forma</a:t>
            </a: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 – (elektronicky se vygeneruje kód – vyplní se na papírovou přihlášku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3</a:t>
            </a:r>
            <a:r>
              <a:rPr lang="cs-CZ" sz="3200" b="1" strike="noStrike" spc="-1" dirty="0">
                <a:solidFill>
                  <a:srgbClr val="000000"/>
                </a:solidFill>
                <a:latin typeface="Arial"/>
              </a:rPr>
              <a:t>. papírová forma</a:t>
            </a: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 – složitější pro SŠ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Pro první kolo přijímacího řízení lze podat dvě přihlášky na 3 střední školy (+ 2 na talentové </a:t>
            </a:r>
            <a:r>
              <a:rPr lang="cs-CZ" sz="3200" b="0" strike="noStrike" spc="-1" dirty="0" err="1">
                <a:solidFill>
                  <a:srgbClr val="000000"/>
                </a:solidFill>
                <a:latin typeface="Arial"/>
              </a:rPr>
              <a:t>zk</a:t>
            </a: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.)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Co dalšího vědět...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440000" y="201888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2760" indent="-212760" defTabSz="914400">
              <a:lnSpc>
                <a:spcPct val="81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Pořadí škol na přihlášce řadit podle preference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81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81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Brush Script MT"/>
              <a:buChar char="O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800" b="0" strike="noStrike" spc="-1" dirty="0">
                <a:solidFill>
                  <a:schemeClr val="dk1"/>
                </a:solidFill>
                <a:latin typeface="Calibri"/>
              </a:rPr>
              <a:t>Systém by měl být otevřen od 1. 2. 2024 – 20. 2. 2024, do této doby se může měnit pořadí dle preference.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defTabSz="914400">
              <a:lnSpc>
                <a:spcPct val="81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Jaké dokumenty mohou být potřebné...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544760" y="21193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2760" indent="-212760" defTabSz="914400">
              <a:lnSpc>
                <a:spcPct val="81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Potvrzení o zdravotní způsobilosti si nechá žák vystavit  lékařem (pokud to daná SŠ požaduje) – dobré se s lékařem dopředu dohodnout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Žáci s SPU (specifickou poruchou učení) přiloží aktuální potvrzení PPP/SPC – vystavené za tímto účelem (musí si zažádat ve své PPP, kde potvrzení vystaví ve 3 kopiích).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Přijímací řízení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611" lnSpcReduction="10000"/>
          </a:bodyPr>
          <a:lstStyle/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1" strike="noStrike" spc="-1" dirty="0">
                <a:solidFill>
                  <a:schemeClr val="dk1"/>
                </a:solidFill>
                <a:latin typeface="Calibri"/>
              </a:rPr>
              <a:t>Požadavky pro uchazeče 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musí být zveřejněny na webových stránkách SŠ: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28760" indent="0" defTabSz="914400">
              <a:lnSpc>
                <a:spcPct val="92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 do 31. 1. (SŠ)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28760" indent="0" defTabSz="914400">
              <a:lnSpc>
                <a:spcPct val="92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 do 31. 10. (talentové zkoušky)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14 dní před zkouškou by měli být žáci danou SŠ vyrozuměni (elektronicky ne poštou)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1" u="sng" strike="noStrike" spc="-1" dirty="0">
                <a:solidFill>
                  <a:schemeClr val="dk1"/>
                </a:solidFill>
                <a:uFillTx/>
                <a:latin typeface="Calibri"/>
              </a:rPr>
              <a:t>Ve všech oborech s maturitou </a:t>
            </a:r>
            <a:r>
              <a:rPr lang="cs-CZ" sz="2400" b="1" strike="noStrike" spc="-1" dirty="0">
                <a:solidFill>
                  <a:schemeClr val="dk1"/>
                </a:solidFill>
                <a:latin typeface="Calibri"/>
              </a:rPr>
              <a:t>jednotná zkouška z ČJ (60 min) + M (70 min) = maximum 100 bodů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1" u="sng" strike="noStrike" spc="-1" dirty="0">
                <a:solidFill>
                  <a:schemeClr val="dk1"/>
                </a:solidFill>
                <a:uFillTx/>
                <a:latin typeface="Calibri"/>
              </a:rPr>
              <a:t>Dále se může hodnotit (záleží na dané škole):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vysvědčení ze ZŠ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Různé soutěže, účast v kurzech ...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200" b="1" u="sng" strike="noStrike" spc="-1">
                <a:solidFill>
                  <a:schemeClr val="dk1"/>
                </a:solidFill>
                <a:uFillTx/>
                <a:latin typeface="Calibri"/>
              </a:rPr>
              <a:t>TERMÍNY ZKOUŠEK </a:t>
            </a:r>
            <a:r>
              <a:rPr sz="3200"/>
              <a:t/>
            </a:r>
            <a:br>
              <a:rPr sz="3200"/>
            </a:br>
            <a:r>
              <a:rPr lang="cs-CZ" sz="2000" b="1" u="sng" strike="noStrike" spc="-1">
                <a:solidFill>
                  <a:schemeClr val="dk1"/>
                </a:solidFill>
                <a:uFillTx/>
                <a:latin typeface="Calibri"/>
              </a:rPr>
              <a:t>(MIMO OBORY S TALENTOVOU ZKOUŠKOU A UČEBNÍ OBORY) 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0000" lnSpcReduction="20000"/>
          </a:bodyPr>
          <a:lstStyle/>
          <a:p>
            <a:pPr marL="212760" indent="-212760" algn="ctr" defTabSz="914400">
              <a:lnSpc>
                <a:spcPct val="95000"/>
              </a:lnSpc>
              <a:spcBef>
                <a:spcPts val="601"/>
              </a:spcBef>
              <a:buClr>
                <a:srgbClr val="AA2B1E"/>
              </a:buClr>
              <a:buSzPct val="85000"/>
              <a:buFont typeface="Brush Script MT"/>
              <a:buChar char="O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1" u="sng" strike="noStrike" spc="-1" dirty="0">
                <a:solidFill>
                  <a:schemeClr val="dk1"/>
                </a:solidFill>
                <a:uFillTx/>
                <a:latin typeface="Times New Roman"/>
              </a:rPr>
              <a:t>Pro 1. kolo přijímacího řízení se stanovují 2 termíny konání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5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95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Termíny pro </a:t>
            </a:r>
            <a:r>
              <a:rPr lang="cs-CZ" sz="2400" b="1" strike="noStrike" spc="-1" dirty="0">
                <a:solidFill>
                  <a:schemeClr val="dk1"/>
                </a:solidFill>
                <a:latin typeface="Times New Roman"/>
              </a:rPr>
              <a:t>čtyřleté</a:t>
            </a: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 obory: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9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12. a 15. dubna 2024</a:t>
            </a:r>
          </a:p>
          <a:p>
            <a:pPr marL="212760" indent="0" defTabSz="914400">
              <a:lnSpc>
                <a:spcPct val="95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95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Termíny pro </a:t>
            </a:r>
            <a:r>
              <a:rPr lang="cs-CZ" sz="2400" b="1" strike="noStrike" spc="-1" dirty="0">
                <a:solidFill>
                  <a:schemeClr val="dk1"/>
                </a:solidFill>
                <a:latin typeface="Times New Roman"/>
              </a:rPr>
              <a:t>víceletá</a:t>
            </a: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 gymnázia: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9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16. a 17. dubna 2024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95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95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 Učňovské obory jednotnou přijímací </a:t>
            </a:r>
            <a:r>
              <a:rPr lang="cs-CZ" sz="2400" b="0" strike="noStrike" spc="-1" dirty="0" err="1">
                <a:solidFill>
                  <a:schemeClr val="dk1"/>
                </a:solidFill>
                <a:latin typeface="Times New Roman"/>
              </a:rPr>
              <a:t>zk</a:t>
            </a: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. nemají – je nutno sledovat stránky a požadavky těchto škol.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1" u="sng" strike="noStrike" spc="-1">
                <a:solidFill>
                  <a:schemeClr val="dk1"/>
                </a:solidFill>
                <a:uFillTx/>
                <a:latin typeface="Constantia"/>
              </a:rPr>
              <a:t>Výsledky přijímacího řízení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2760" indent="-212760" defTabSz="914400">
              <a:lnSpc>
                <a:spcPct val="95000"/>
              </a:lnSpc>
              <a:spcBef>
                <a:spcPts val="524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Centrum vyhodnotí a zveřejní do 6. 5. 2024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95000"/>
              </a:lnSpc>
              <a:spcBef>
                <a:spcPts val="524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nejpozději 4 dny po zaslání výsledků, vše zveřejní ředitel dané SŠ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95000"/>
              </a:lnSpc>
              <a:spcBef>
                <a:spcPts val="524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Přijatí i nepřijatí žáci by se vše měli dozvědět ze systému (na kterém budou informace viset dostatečně dlouho)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95000"/>
              </a:lnSpc>
              <a:spcBef>
                <a:spcPts val="524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Žáci z Ukrajiny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I tento rok bude prominuta zkouška z </a:t>
            </a:r>
            <a:r>
              <a:rPr lang="cs-CZ" sz="2400" b="0" strike="noStrike" spc="-1" dirty="0" err="1">
                <a:solidFill>
                  <a:schemeClr val="dk1"/>
                </a:solidFill>
                <a:latin typeface="Franklin Gothic Book"/>
              </a:rPr>
              <a:t>čj</a:t>
            </a: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 (musí však o prominutí zažádat a doložit, že mají udělenu dočasnou ochranu.)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Proběhne ústní pohovor, kdy je nutné prokázat, že rozumí </a:t>
            </a:r>
            <a:r>
              <a:rPr lang="cs-CZ" sz="2400" b="0" strike="noStrike" spc="-1" dirty="0" err="1">
                <a:solidFill>
                  <a:schemeClr val="dk1"/>
                </a:solidFill>
                <a:latin typeface="Franklin Gothic Book"/>
              </a:rPr>
              <a:t>čj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0" strike="noStrike" spc="-1" dirty="0" err="1">
                <a:solidFill>
                  <a:schemeClr val="dk1"/>
                </a:solidFill>
                <a:latin typeface="Franklin Gothic Book"/>
              </a:rPr>
              <a:t>Zk</a:t>
            </a: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. z matematiky může být v ukrajinštině – i tady musí být ale podána žádost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Co není třeba...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463040" y="19771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Odpadá nutnost podávání zápisového lístku. Žák se má na školu „prosít“ na základě výsledků z přijímacího řízení a kritérií dané SŠ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Zápisový lístek se do 30. 11. 2023 má vydat pouze žákům s talentovou </a:t>
            </a:r>
            <a:r>
              <a:rPr lang="cs-CZ" sz="2400" b="0" strike="noStrike" spc="-1" dirty="0" err="1">
                <a:solidFill>
                  <a:schemeClr val="dk1"/>
                </a:solidFill>
                <a:latin typeface="Calibri"/>
              </a:rPr>
              <a:t>zk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</a:majorFont>
      <a:minorFont>
        <a:latin typeface="Franklin Gothic Book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lumMod val="100000"/>
              </a:schemeClr>
            </a:gs>
            <a:gs pos="40000">
              <a:schemeClr val="phClr">
                <a:tint val="6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  <a:tileRect/>
        </a:gradFill>
        <a:gradFill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blipFill rotWithShape="1">
          <a:blip xmlns:r="http://schemas.openxmlformats.org/officeDocument/2006/relationships" r:embed="rId2"/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Špendlík">
  <a:themeElements>
    <a:clrScheme name="Špendlík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</a:majorFont>
      <a:minorFont>
        <a:latin typeface="Franklin Gothic Book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lumMod val="100000"/>
              </a:schemeClr>
            </a:gs>
            <a:gs pos="40000">
              <a:schemeClr val="phClr">
                <a:tint val="6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  <a:tileRect/>
        </a:gradFill>
        <a:gradFill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blipFill rotWithShape="1">
          <a:blip xmlns:r="http://schemas.openxmlformats.org/officeDocument/2006/relationships" r:embed="rId2"/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397</TotalTime>
  <Words>651</Words>
  <Application>Microsoft Office PowerPoint</Application>
  <PresentationFormat>Předvádění na obrazovce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4" baseType="lpstr">
      <vt:lpstr>Arial</vt:lpstr>
      <vt:lpstr>Brush Script MT</vt:lpstr>
      <vt:lpstr>Calibri</vt:lpstr>
      <vt:lpstr>Constantia</vt:lpstr>
      <vt:lpstr>Franklin Gothic Book</vt:lpstr>
      <vt:lpstr>Rage Italic</vt:lpstr>
      <vt:lpstr>Symbol</vt:lpstr>
      <vt:lpstr>Times New Roman</vt:lpstr>
      <vt:lpstr>Wingdings</vt:lpstr>
      <vt:lpstr>Špendlík</vt:lpstr>
      <vt:lpstr>Špendlík</vt:lpstr>
      <vt:lpstr>  Přijímací řízení </vt:lpstr>
      <vt:lpstr>Přihlášky</vt:lpstr>
      <vt:lpstr>Co dalšího vědět...</vt:lpstr>
      <vt:lpstr>Jaké dokumenty mohou být potřebné...</vt:lpstr>
      <vt:lpstr>Přijímací řízení</vt:lpstr>
      <vt:lpstr>TERMÍNY ZKOUŠEK  (MIMO OBORY S TALENTOVOU ZKOUŠKOU A UČEBNÍ OBORY) </vt:lpstr>
      <vt:lpstr>Výsledky přijímacího řízení</vt:lpstr>
      <vt:lpstr>Žáci z Ukrajiny</vt:lpstr>
      <vt:lpstr>Co není třeba...</vt:lpstr>
      <vt:lpstr>Další kola….</vt:lpstr>
      <vt:lpstr>Další kola….</vt:lpstr>
      <vt:lpstr>Příprava uchazečů na přijímací zkoušky</vt:lpstr>
      <vt:lpstr>Výběr SŠ - zdroje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Přijímací řízení</dc:title>
  <dc:subject/>
  <dc:creator>nb1</dc:creator>
  <dc:description/>
  <cp:lastModifiedBy>Kateřina Doktorová</cp:lastModifiedBy>
  <cp:revision>80</cp:revision>
  <dcterms:created xsi:type="dcterms:W3CDTF">2019-11-18T07:43:21Z</dcterms:created>
  <dcterms:modified xsi:type="dcterms:W3CDTF">2023-11-23T08:01:05Z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13</vt:i4>
  </property>
</Properties>
</file>