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7" r:id="rId10"/>
    <p:sldId id="264" r:id="rId11"/>
    <p:sldId id="266" r:id="rId12"/>
    <p:sldId id="268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CF3FE09-3E28-48FF-9756-D44B25FCB651}" type="datetimeFigureOut">
              <a:rPr lang="cs-CZ" smtClean="0"/>
              <a:t>25.11.2022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6DB2DC9-E916-42BC-85EB-67AFE701F13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-das.cz/cermat-testy/" TargetMode="External"/><Relationship Id="rId2" Type="http://schemas.openxmlformats.org/officeDocument/2006/relationships/hyperlink" Target="https://prijimacky.cermat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playlist?list=PLD_48WTXRpqOpIAZ3zE0I9mOipH7FxhWq&amp;fbclid=IwAR3rH8GBfO-y_Wu_3VLmdtp7amL9CragbJIP7LdadhO1cwXAonTYt5gv-t4" TargetMode="External"/><Relationship Id="rId4" Type="http://schemas.openxmlformats.org/officeDocument/2006/relationships/hyperlink" Target="https://procvicprijimacky.cermat.cz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melnik@pppsk.cz" TargetMode="External"/><Relationship Id="rId3" Type="http://schemas.openxmlformats.org/officeDocument/2006/relationships/hyperlink" Target="http://www.atlasskolstvi.cz/" TargetMode="External"/><Relationship Id="rId7" Type="http://schemas.openxmlformats.org/officeDocument/2006/relationships/hyperlink" Target="mailto:ilona.bilikova@uradprace.cz" TargetMode="External"/><Relationship Id="rId2" Type="http://schemas.openxmlformats.org/officeDocument/2006/relationships/hyperlink" Target="http://www.emier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cio.cz/" TargetMode="External"/><Relationship Id="rId5" Type="http://schemas.openxmlformats.org/officeDocument/2006/relationships/hyperlink" Target="http://www.job-hub.cz/" TargetMode="External"/><Relationship Id="rId4" Type="http://schemas.openxmlformats.org/officeDocument/2006/relationships/hyperlink" Target="http://www.infoabsolvent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ijimacky.cermat.cz/menu/jednotna-prijimaci-zkouska/prihlasky-na-ss/navod-pro-vyplneni-prihlasky-na-s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Přijímací řízení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2022 </a:t>
            </a:r>
            <a:r>
              <a:rPr lang="cs-CZ" dirty="0"/>
              <a:t>- </a:t>
            </a:r>
            <a:r>
              <a:rPr lang="cs-CZ" dirty="0" smtClean="0"/>
              <a:t>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4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Zápisový lístek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2725" indent="-212725">
              <a:lnSpc>
                <a:spcPct val="102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>
                <a:latin typeface="Calibri" pitchFamily="32" charset="0"/>
              </a:rPr>
              <a:t>Zápisový list obdrží žák nebo rodič proti podpisu od výchovného poradce</a:t>
            </a:r>
          </a:p>
          <a:p>
            <a:pPr marL="212725" indent="-212725">
              <a:lnSpc>
                <a:spcPct val="102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>
                <a:latin typeface="Calibri" pitchFamily="32" charset="0"/>
              </a:rPr>
              <a:t>Zápisové listy eviduje ZŠ</a:t>
            </a:r>
          </a:p>
          <a:p>
            <a:pPr marL="212725" indent="-212725">
              <a:lnSpc>
                <a:spcPct val="102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>
                <a:latin typeface="Calibri" pitchFamily="32" charset="0"/>
              </a:rPr>
              <a:t>Zápisový list se odevzdá na příslušné SŠ do </a:t>
            </a:r>
            <a:r>
              <a:rPr lang="cs-CZ" b="1" dirty="0">
                <a:latin typeface="Calibri" pitchFamily="32" charset="0"/>
              </a:rPr>
              <a:t>10 PRACOVNÍCH dnů</a:t>
            </a:r>
            <a:r>
              <a:rPr lang="cs-CZ" dirty="0">
                <a:latin typeface="Calibri" pitchFamily="32" charset="0"/>
              </a:rPr>
              <a:t> po vyhlášení výsledků přijímacího řízení</a:t>
            </a:r>
            <a:endParaRPr lang="cs-CZ" sz="2000" dirty="0">
              <a:latin typeface="Calibri" pitchFamily="32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97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VÝJIMKY PRO VZETÍ ZÁPISOVÉHO LISTU ZPĚT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12725" indent="-212725">
              <a:lnSpc>
                <a:spcPct val="102000"/>
              </a:lnSpc>
              <a:buSzPct val="45000"/>
              <a:buFont typeface="Wingdings" charset="2"/>
              <a:buChar char="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i="1" dirty="0">
                <a:latin typeface="Calibri" pitchFamily="32" charset="0"/>
              </a:rPr>
              <a:t> </a:t>
            </a:r>
            <a:r>
              <a:rPr lang="cs-CZ" i="1" dirty="0" smtClean="0">
                <a:latin typeface="Calibri" pitchFamily="32" charset="0"/>
              </a:rPr>
              <a:t>Pouze v </a:t>
            </a:r>
            <a:r>
              <a:rPr lang="cs-CZ" i="1" dirty="0">
                <a:latin typeface="Calibri" pitchFamily="32" charset="0"/>
              </a:rPr>
              <a:t>případě, že chce žák uplatnit zápisový lístek na škole, která ho přijala na odvolání (či u škol s talentovou </a:t>
            </a:r>
            <a:r>
              <a:rPr lang="cs-CZ" i="1" dirty="0" err="1">
                <a:latin typeface="Calibri" pitchFamily="32" charset="0"/>
              </a:rPr>
              <a:t>zk</a:t>
            </a:r>
            <a:r>
              <a:rPr lang="cs-CZ" i="1" dirty="0">
                <a:latin typeface="Calibri" pitchFamily="32" charset="0"/>
              </a:rPr>
              <a:t>). </a:t>
            </a:r>
          </a:p>
          <a:p>
            <a:pPr marL="212725" indent="-212725">
              <a:lnSpc>
                <a:spcPct val="92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b="1" dirty="0">
                <a:latin typeface="Calibri" pitchFamily="32" charset="0"/>
              </a:rPr>
              <a:t> Při ztrátě nebo </a:t>
            </a:r>
            <a:r>
              <a:rPr lang="cs-CZ" b="1" dirty="0" smtClean="0">
                <a:latin typeface="Calibri" pitchFamily="32" charset="0"/>
              </a:rPr>
              <a:t>zničení</a:t>
            </a:r>
            <a:r>
              <a:rPr lang="cs-CZ" dirty="0" smtClean="0">
                <a:latin typeface="Calibri" pitchFamily="32" charset="0"/>
              </a:rPr>
              <a:t>:</a:t>
            </a:r>
            <a:endParaRPr lang="cs-CZ" dirty="0">
              <a:latin typeface="Calibri" pitchFamily="32" charset="0"/>
            </a:endParaRPr>
          </a:p>
          <a:p>
            <a:pPr marL="212725" indent="-212725">
              <a:lnSpc>
                <a:spcPct val="92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>
                <a:latin typeface="Calibri" pitchFamily="32" charset="0"/>
              </a:rPr>
              <a:t> Čestné prohlášení rodičů, že původní zápisový list žák neuplatnil a neuplatní na SŠ</a:t>
            </a:r>
          </a:p>
          <a:p>
            <a:pPr marL="212725" indent="-212725">
              <a:lnSpc>
                <a:spcPct val="92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>
                <a:latin typeface="Calibri" pitchFamily="32" charset="0"/>
              </a:rPr>
              <a:t> Toto prohlášení podepisuje zákonný zástupce i žák</a:t>
            </a:r>
          </a:p>
          <a:p>
            <a:pPr marL="212725" indent="-212725">
              <a:lnSpc>
                <a:spcPct val="92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 smtClean="0">
                <a:latin typeface="Calibri" pitchFamily="32" charset="0"/>
              </a:rPr>
              <a:t> Vzhledem </a:t>
            </a:r>
            <a:r>
              <a:rPr lang="cs-CZ" dirty="0">
                <a:latin typeface="Calibri" pitchFamily="32" charset="0"/>
              </a:rPr>
              <a:t>k omezenému počtu náhradních lístků </a:t>
            </a:r>
            <a:r>
              <a:rPr lang="cs-CZ" dirty="0" smtClean="0">
                <a:latin typeface="Calibri" pitchFamily="32" charset="0"/>
              </a:rPr>
              <a:t> na </a:t>
            </a:r>
            <a:r>
              <a:rPr lang="cs-CZ" dirty="0">
                <a:latin typeface="Calibri" pitchFamily="32" charset="0"/>
              </a:rPr>
              <a:t>ZŠ vydává nový list na žádost krajský úřad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03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Příprava uchazečů na přijímací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https://prijimacky.cermat.cz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https://www.to-das.cz/cermat-testy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procvičování </a:t>
            </a:r>
            <a:r>
              <a:rPr lang="cs-CZ" dirty="0"/>
              <a:t>testů 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://procvicprijimacky.cermat.cz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/>
              <a:t>On-line – přijímačky bez </a:t>
            </a:r>
            <a:r>
              <a:rPr lang="cs-CZ" dirty="0" smtClean="0"/>
              <a:t>obav</a:t>
            </a:r>
          </a:p>
          <a:p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www.youtube.com/playlist?list=PLD_48WTXRpqOpIAZ3zE0I9mOipH7FxhWq&amp;fbclid=IwAR3rH8GBfO-y_Wu_3VLmdtp7amL9CragbJIP7LdadhO1cwXAonTYt5gv-t4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5719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SŠ -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1916832"/>
            <a:ext cx="6196405" cy="3806237"/>
          </a:xfrm>
        </p:spPr>
        <p:txBody>
          <a:bodyPr>
            <a:normAutofit fontScale="85000" lnSpcReduction="20000"/>
          </a:bodyPr>
          <a:lstStyle/>
          <a:p>
            <a:r>
              <a:rPr lang="cs-CZ" sz="2800" u="sng" dirty="0">
                <a:hlinkClick r:id="rId2"/>
              </a:rPr>
              <a:t>www.emiero.cz</a:t>
            </a:r>
            <a:endParaRPr lang="cs-CZ" sz="2800" dirty="0"/>
          </a:p>
          <a:p>
            <a:r>
              <a:rPr lang="cs-CZ" sz="2800" u="sng" dirty="0">
                <a:hlinkClick r:id="rId3"/>
              </a:rPr>
              <a:t>www.atlasskolstvi.cz</a:t>
            </a:r>
            <a:endParaRPr lang="cs-CZ" sz="2800" dirty="0"/>
          </a:p>
          <a:p>
            <a:r>
              <a:rPr lang="cs-CZ" sz="2800" u="sng" dirty="0">
                <a:hlinkClick r:id="rId4"/>
              </a:rPr>
              <a:t>www.infoabsolvent.cz</a:t>
            </a:r>
            <a:endParaRPr lang="cs-CZ" sz="2800" dirty="0"/>
          </a:p>
          <a:p>
            <a:r>
              <a:rPr lang="cs-CZ" sz="2800" u="sng" dirty="0">
                <a:hlinkClick r:id="rId5"/>
              </a:rPr>
              <a:t>www.job-hub.cz</a:t>
            </a:r>
            <a:endParaRPr lang="cs-CZ" sz="2800" dirty="0"/>
          </a:p>
          <a:p>
            <a:r>
              <a:rPr lang="cs-CZ" sz="2800" u="sng" dirty="0">
                <a:hlinkClick r:id="rId6"/>
              </a:rPr>
              <a:t>www.scio.cz</a:t>
            </a:r>
            <a:endParaRPr lang="cs-CZ" sz="2800" dirty="0"/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u="sng" dirty="0" smtClean="0">
                <a:solidFill>
                  <a:srgbClr val="000000"/>
                </a:solidFill>
              </a:rPr>
              <a:t>IPS Mělník</a:t>
            </a:r>
            <a:r>
              <a:rPr lang="cs-CZ" sz="2800" b="1" dirty="0" smtClean="0">
                <a:solidFill>
                  <a:srgbClr val="000000"/>
                </a:solidFill>
              </a:rPr>
              <a:t>, </a:t>
            </a:r>
            <a:r>
              <a:rPr lang="cs-CZ" sz="2800" dirty="0" smtClean="0">
                <a:solidFill>
                  <a:srgbClr val="000000"/>
                </a:solidFill>
              </a:rPr>
              <a:t>Nova 2571, </a:t>
            </a:r>
            <a:r>
              <a:rPr lang="cs-CZ" sz="2800" dirty="0">
                <a:solidFill>
                  <a:srgbClr val="000000"/>
                </a:solidFill>
              </a:rPr>
              <a:t>276 01 </a:t>
            </a:r>
            <a:r>
              <a:rPr lang="cs-CZ" sz="2800" dirty="0" smtClean="0">
                <a:solidFill>
                  <a:srgbClr val="000000"/>
                </a:solidFill>
              </a:rPr>
              <a:t>Mělník</a:t>
            </a:r>
            <a:endParaRPr lang="cs-CZ" sz="2800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dirty="0">
                <a:solidFill>
                  <a:srgbClr val="000000"/>
                </a:solidFill>
              </a:rPr>
              <a:t>tel.: 950 135 </a:t>
            </a:r>
            <a:r>
              <a:rPr lang="cs-CZ" sz="2800" dirty="0" smtClean="0">
                <a:solidFill>
                  <a:srgbClr val="000000"/>
                </a:solidFill>
              </a:rPr>
              <a:t>329, e-mail: </a:t>
            </a:r>
            <a:r>
              <a:rPr lang="cs-CZ" dirty="0" smtClean="0">
                <a:hlinkClick r:id="rId7"/>
              </a:rPr>
              <a:t>ilona.bilikova@uradprace.cz</a:t>
            </a:r>
            <a:endParaRPr lang="cs-CZ" sz="2800" b="1" dirty="0" smtClean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rgbClr val="000000"/>
                </a:solidFill>
              </a:rPr>
              <a:t>PPP Mělník - </a:t>
            </a:r>
            <a:r>
              <a:rPr lang="cs-CZ" sz="2800" b="1" dirty="0"/>
              <a:t>Telefon:</a:t>
            </a:r>
            <a:r>
              <a:rPr lang="cs-CZ" sz="2800" dirty="0"/>
              <a:t> 315623045</a:t>
            </a:r>
            <a:br>
              <a:rPr lang="cs-CZ" sz="2800" dirty="0"/>
            </a:br>
            <a:r>
              <a:rPr lang="cs-CZ" sz="2800" b="1" dirty="0" smtClean="0"/>
              <a:t>Mobil</a:t>
            </a:r>
            <a:r>
              <a:rPr lang="cs-CZ" sz="2800" b="1" dirty="0"/>
              <a:t>:</a:t>
            </a:r>
            <a:r>
              <a:rPr lang="cs-CZ" sz="2800" dirty="0"/>
              <a:t> 775623045, 774270302</a:t>
            </a:r>
            <a:br>
              <a:rPr lang="cs-CZ" sz="2800" dirty="0"/>
            </a:br>
            <a:r>
              <a:rPr lang="cs-CZ" sz="2800" b="1" dirty="0"/>
              <a:t>e-mail:</a:t>
            </a:r>
            <a:r>
              <a:rPr lang="cs-CZ" sz="2800" dirty="0"/>
              <a:t> </a:t>
            </a:r>
            <a:r>
              <a:rPr lang="cs-CZ" sz="2800" dirty="0">
                <a:hlinkClick r:id="rId8"/>
              </a:rPr>
              <a:t>melnik@pppsk.cz</a:t>
            </a:r>
            <a:endParaRPr lang="cs-CZ" sz="28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36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Přihlášky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5000"/>
              </a:lnSpc>
              <a:spcBef>
                <a:spcPts val="600"/>
              </a:spcBef>
              <a:buSzPct val="45000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 smtClean="0">
                <a:latin typeface="Times New Roman" pitchFamily="16" charset="0"/>
              </a:rPr>
              <a:t>Přihlášky </a:t>
            </a:r>
            <a:r>
              <a:rPr lang="cs-CZ" dirty="0">
                <a:latin typeface="Times New Roman" pitchFamily="16" charset="0"/>
              </a:rPr>
              <a:t>obdrží žák </a:t>
            </a:r>
            <a:r>
              <a:rPr lang="cs-CZ" dirty="0" smtClean="0">
                <a:latin typeface="Times New Roman" pitchFamily="16" charset="0"/>
              </a:rPr>
              <a:t>po pololetním vysvědčení</a:t>
            </a:r>
            <a:endParaRPr lang="cs-CZ" dirty="0">
              <a:latin typeface="Times New Roman" pitchFamily="16" charset="0"/>
            </a:endParaRPr>
          </a:p>
          <a:p>
            <a:pPr marL="0" indent="0">
              <a:lnSpc>
                <a:spcPct val="95000"/>
              </a:lnSpc>
              <a:spcBef>
                <a:spcPts val="600"/>
              </a:spcBef>
              <a:buSzPct val="45000"/>
              <a:buNone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>
                <a:latin typeface="Times New Roman" pitchFamily="16" charset="0"/>
              </a:rPr>
              <a:t> </a:t>
            </a:r>
          </a:p>
          <a:p>
            <a:pPr>
              <a:lnSpc>
                <a:spcPct val="95000"/>
              </a:lnSpc>
              <a:spcBef>
                <a:spcPts val="600"/>
              </a:spcBef>
              <a:buSzPct val="45000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b="1" dirty="0">
                <a:latin typeface="Times New Roman" pitchFamily="16" charset="0"/>
              </a:rPr>
              <a:t>Pro první kolo </a:t>
            </a:r>
            <a:r>
              <a:rPr lang="cs-CZ" dirty="0">
                <a:latin typeface="Times New Roman" pitchFamily="16" charset="0"/>
              </a:rPr>
              <a:t>přijímacího řízení lze podat dvě přihlášky na </a:t>
            </a:r>
            <a:r>
              <a:rPr lang="cs-CZ" b="1" dirty="0">
                <a:latin typeface="Times New Roman" pitchFamily="16" charset="0"/>
              </a:rPr>
              <a:t>2 střední školy </a:t>
            </a:r>
          </a:p>
          <a:p>
            <a:pPr marL="0" indent="0">
              <a:lnSpc>
                <a:spcPct val="95000"/>
              </a:lnSpc>
              <a:spcBef>
                <a:spcPts val="600"/>
              </a:spcBef>
              <a:buSzPct val="45000"/>
              <a:buNone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endParaRPr lang="cs-CZ" b="1" dirty="0">
              <a:latin typeface="Times New Roman" pitchFamily="16" charset="0"/>
            </a:endParaRPr>
          </a:p>
          <a:p>
            <a:pPr>
              <a:lnSpc>
                <a:spcPct val="95000"/>
              </a:lnSpc>
              <a:spcBef>
                <a:spcPts val="600"/>
              </a:spcBef>
              <a:buSzPct val="45000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>
                <a:latin typeface="Times New Roman" pitchFamily="16" charset="0"/>
              </a:rPr>
              <a:t>V dalších kolech již není počet omezen.</a:t>
            </a:r>
          </a:p>
          <a:p>
            <a:pPr marL="0" indent="0">
              <a:lnSpc>
                <a:spcPct val="95000"/>
              </a:lnSpc>
              <a:spcBef>
                <a:spcPts val="600"/>
              </a:spcBef>
              <a:buSzPct val="45000"/>
              <a:buNone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endParaRPr lang="cs-CZ" dirty="0">
              <a:latin typeface="Times New Roman" pitchFamily="16" charset="0"/>
            </a:endParaRPr>
          </a:p>
          <a:p>
            <a:pPr>
              <a:lnSpc>
                <a:spcPct val="95000"/>
              </a:lnSpc>
              <a:spcBef>
                <a:spcPts val="600"/>
              </a:spcBef>
              <a:buSzPct val="45000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b="1" u="sng" dirty="0">
                <a:latin typeface="Times New Roman" pitchFamily="16" charset="0"/>
              </a:rPr>
              <a:t>Na jeden formulář přihlášky </a:t>
            </a:r>
            <a:r>
              <a:rPr lang="cs-CZ" dirty="0">
                <a:latin typeface="Times New Roman" pitchFamily="16" charset="0"/>
              </a:rPr>
              <a:t>se uvádějí </a:t>
            </a:r>
          </a:p>
          <a:p>
            <a:pPr marL="0" indent="0">
              <a:lnSpc>
                <a:spcPct val="95000"/>
              </a:lnSpc>
              <a:spcBef>
                <a:spcPts val="600"/>
              </a:spcBef>
              <a:buSzPct val="45000"/>
              <a:buNone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>
                <a:latin typeface="Times New Roman" pitchFamily="16" charset="0"/>
              </a:rPr>
              <a:t>   obě školy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75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 vyplňování</a:t>
            </a:r>
            <a:br>
              <a:rPr lang="cs-CZ" dirty="0"/>
            </a:br>
            <a:r>
              <a:rPr lang="cs-CZ" dirty="0"/>
              <a:t>(vzory na MŠMT, CERMAT)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12725" indent="-212725">
              <a:lnSpc>
                <a:spcPct val="81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 smtClean="0">
                <a:solidFill>
                  <a:srgbClr val="000000"/>
                </a:solidFill>
                <a:latin typeface="Calibri" pitchFamily="32" charset="0"/>
              </a:rPr>
              <a:t>Pořadí škol na přihlášce určuje termín zkoušek (1. škola=1.termín, 2. škola=2.termín), ne preferenci školy</a:t>
            </a:r>
            <a:endParaRPr lang="cs-CZ" dirty="0">
              <a:solidFill>
                <a:srgbClr val="000000"/>
              </a:solidFill>
              <a:latin typeface="Calibri" pitchFamily="32" charset="0"/>
            </a:endParaRPr>
          </a:p>
          <a:p>
            <a:pPr marL="0" indent="0">
              <a:lnSpc>
                <a:spcPct val="81000"/>
              </a:lnSpc>
              <a:spcBef>
                <a:spcPts val="600"/>
              </a:spcBef>
              <a:buSzPct val="45000"/>
              <a:buNone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endParaRPr lang="cs-CZ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lnSpc>
                <a:spcPct val="81000"/>
              </a:lnSpc>
              <a:spcBef>
                <a:spcPts val="600"/>
              </a:spcBef>
              <a:buSzPct val="45000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>
                <a:solidFill>
                  <a:srgbClr val="000000"/>
                </a:solidFill>
                <a:latin typeface="Calibri" pitchFamily="32" charset="0"/>
              </a:rPr>
              <a:t>Pořadí vybraných oborů zapisujte na obě přihlášky ve stejném pořadí </a:t>
            </a:r>
            <a:r>
              <a:rPr lang="cs-CZ" dirty="0">
                <a:solidFill>
                  <a:srgbClr val="FF0000"/>
                </a:solidFill>
                <a:latin typeface="Calibri" pitchFamily="32" charset="0"/>
              </a:rPr>
              <a:t>(obě přihlášky jsou totožně vyplněné</a:t>
            </a:r>
            <a:r>
              <a:rPr lang="cs-CZ" dirty="0" smtClean="0">
                <a:solidFill>
                  <a:srgbClr val="FF0000"/>
                </a:solidFill>
                <a:latin typeface="Calibri" pitchFamily="32" charset="0"/>
              </a:rPr>
              <a:t>)!</a:t>
            </a:r>
          </a:p>
          <a:p>
            <a:pPr>
              <a:lnSpc>
                <a:spcPct val="81000"/>
              </a:lnSpc>
              <a:spcBef>
                <a:spcPts val="600"/>
              </a:spcBef>
              <a:buSzPct val="45000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endParaRPr lang="cs-CZ" dirty="0">
              <a:solidFill>
                <a:srgbClr val="FF0000"/>
              </a:solidFill>
              <a:latin typeface="Calibri" pitchFamily="32" charset="0"/>
            </a:endParaRPr>
          </a:p>
          <a:p>
            <a:pPr>
              <a:lnSpc>
                <a:spcPct val="81000"/>
              </a:lnSpc>
              <a:spcBef>
                <a:spcPts val="600"/>
              </a:spcBef>
              <a:buSzPct val="45000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r>
              <a:rPr lang="cs-CZ" dirty="0" err="1" smtClean="0">
                <a:solidFill>
                  <a:srgbClr val="FF0000"/>
                </a:solidFill>
                <a:latin typeface="Calibri" pitchFamily="32" charset="0"/>
              </a:rPr>
              <a:t>Cermat</a:t>
            </a:r>
            <a:r>
              <a:rPr lang="cs-CZ" dirty="0">
                <a:solidFill>
                  <a:srgbClr val="FF0000"/>
                </a:solidFill>
                <a:latin typeface="Calibri" pitchFamily="32" charset="0"/>
              </a:rPr>
              <a:t>: </a:t>
            </a:r>
            <a:r>
              <a:rPr lang="cs-CZ" dirty="0">
                <a:solidFill>
                  <a:srgbClr val="FF0000"/>
                </a:solidFill>
                <a:latin typeface="Calibri" pitchFamily="32" charset="0"/>
                <a:hlinkClick r:id="rId2"/>
              </a:rPr>
              <a:t>https://</a:t>
            </a:r>
            <a:r>
              <a:rPr lang="cs-CZ" dirty="0" smtClean="0">
                <a:solidFill>
                  <a:srgbClr val="FF0000"/>
                </a:solidFill>
                <a:latin typeface="Calibri" pitchFamily="32" charset="0"/>
                <a:hlinkClick r:id="rId2"/>
              </a:rPr>
              <a:t>prijimacky.cermat.cz/menu/jednotna-prijimaci-zkouska/prihlasky-na-ss/navod-pro-vyplneni-prihlasky-na-ss</a:t>
            </a:r>
            <a:endParaRPr lang="cs-CZ" dirty="0" smtClean="0">
              <a:solidFill>
                <a:srgbClr val="FF0000"/>
              </a:solidFill>
              <a:latin typeface="Calibri" pitchFamily="32" charset="0"/>
            </a:endParaRPr>
          </a:p>
          <a:p>
            <a:pPr>
              <a:lnSpc>
                <a:spcPct val="81000"/>
              </a:lnSpc>
              <a:spcBef>
                <a:spcPts val="600"/>
              </a:spcBef>
              <a:buSzPct val="45000"/>
              <a:tabLst>
                <a:tab pos="212725" algn="l"/>
                <a:tab pos="317500" algn="l"/>
                <a:tab pos="766763" algn="l"/>
                <a:tab pos="1216025" algn="l"/>
                <a:tab pos="1665288" algn="l"/>
                <a:tab pos="2114550" algn="l"/>
                <a:tab pos="2563813" algn="l"/>
                <a:tab pos="3013075" algn="l"/>
                <a:tab pos="3462338" algn="l"/>
                <a:tab pos="3911600" algn="l"/>
                <a:tab pos="4360863" algn="l"/>
                <a:tab pos="4810125" algn="l"/>
                <a:tab pos="5259388" algn="l"/>
                <a:tab pos="5708650" algn="l"/>
                <a:tab pos="6157913" algn="l"/>
                <a:tab pos="6607175" algn="l"/>
                <a:tab pos="7056438" algn="l"/>
                <a:tab pos="7505700" algn="l"/>
                <a:tab pos="7954963" algn="l"/>
                <a:tab pos="8404225" algn="l"/>
                <a:tab pos="8853488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25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vyplňování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Potvrzení o zdravotní způsobilosti si nechá žák vystavit  lékařem (pokud to daná SŠ požaduje)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Žáci s SPU (specifickou poruchou učení) přiloží aktuální potvrzení </a:t>
            </a:r>
            <a:r>
              <a:rPr lang="cs-CZ" dirty="0" smtClean="0"/>
              <a:t>PPP/SPC </a:t>
            </a:r>
            <a:r>
              <a:rPr lang="cs-CZ" dirty="0"/>
              <a:t>– vystavené za tímto </a:t>
            </a:r>
            <a:r>
              <a:rPr lang="cs-CZ" dirty="0" smtClean="0"/>
              <a:t>účelem (musí si zažádat ve své PPP, kde potvrzení vystaví).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Dva různé obory vzdělání na téže </a:t>
            </a:r>
            <a:r>
              <a:rPr lang="cs-CZ" dirty="0" smtClean="0"/>
              <a:t>škole - </a:t>
            </a:r>
            <a:r>
              <a:rPr lang="cs-CZ" dirty="0"/>
              <a:t>řediteli této </a:t>
            </a:r>
            <a:r>
              <a:rPr lang="cs-CZ" dirty="0" smtClean="0"/>
              <a:t>školy se odevzdají </a:t>
            </a:r>
            <a:r>
              <a:rPr lang="cs-CZ" dirty="0"/>
              <a:t>také dvě přihlášky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79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Odevzdání přihlášek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28625" indent="-323850"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 smtClean="0"/>
              <a:t>Po pololetním vysvědčení žáci obdrží dvě přihlášky (s razítkem školy a podpisem)</a:t>
            </a:r>
            <a:endParaRPr lang="cs-CZ" b="1" dirty="0">
              <a:solidFill>
                <a:srgbClr val="FF0000"/>
              </a:solidFill>
            </a:endParaRPr>
          </a:p>
          <a:p>
            <a:pPr marL="428625" indent="-323850"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/>
              <a:t>Potvrzené přihlášky odevzdává uchazeč </a:t>
            </a:r>
            <a:r>
              <a:rPr lang="cs-CZ" dirty="0" smtClean="0"/>
              <a:t>(zákonný zástupce)osobně </a:t>
            </a:r>
            <a:r>
              <a:rPr lang="cs-CZ" dirty="0"/>
              <a:t>nebo doporučenou poštou </a:t>
            </a:r>
            <a:r>
              <a:rPr lang="cs-CZ" dirty="0" smtClean="0"/>
              <a:t>na </a:t>
            </a:r>
            <a:r>
              <a:rPr lang="cs-CZ" dirty="0"/>
              <a:t>zvolenou SŠ </a:t>
            </a:r>
            <a:r>
              <a:rPr lang="cs-CZ" b="1" dirty="0">
                <a:solidFill>
                  <a:srgbClr val="FF0000"/>
                </a:solidFill>
              </a:rPr>
              <a:t>do 1. 3. </a:t>
            </a:r>
            <a:r>
              <a:rPr lang="cs-CZ" b="1" dirty="0" smtClean="0">
                <a:solidFill>
                  <a:srgbClr val="FF0000"/>
                </a:solidFill>
              </a:rPr>
              <a:t>2023</a:t>
            </a:r>
            <a:endParaRPr lang="cs-CZ" b="1" dirty="0">
              <a:solidFill>
                <a:srgbClr val="FF0000"/>
              </a:solidFill>
            </a:endParaRPr>
          </a:p>
          <a:p>
            <a:pPr marL="428625" indent="-323850"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i="1" dirty="0"/>
              <a:t>Přihlášky na konzervatoře a umělecké školy se odevzdávají do </a:t>
            </a:r>
            <a:r>
              <a:rPr lang="cs-CZ" b="1" i="1" dirty="0" smtClean="0"/>
              <a:t>30.11.2022.</a:t>
            </a:r>
            <a:endParaRPr lang="cs-CZ" dirty="0"/>
          </a:p>
          <a:p>
            <a:pPr marL="428625" indent="-323850"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b="1" u="sng" dirty="0"/>
              <a:t>ZŠ nezodpovídá za chybně vyplněné údaje</a:t>
            </a:r>
            <a:r>
              <a:rPr lang="cs-CZ" dirty="0"/>
              <a:t> </a:t>
            </a:r>
            <a:r>
              <a:rPr lang="cs-CZ" dirty="0" smtClean="0"/>
              <a:t>ze strany zákonných zástupců/žáků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06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Přijímací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8625" indent="-323850">
              <a:lnSpc>
                <a:spcPct val="92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b="1" dirty="0">
                <a:latin typeface="Calibri" pitchFamily="32" charset="0"/>
                <a:cs typeface="Calibri" pitchFamily="32" charset="0"/>
              </a:rPr>
              <a:t>Požadavky pro uchazeče </a:t>
            </a:r>
            <a:r>
              <a:rPr lang="cs-CZ" dirty="0">
                <a:latin typeface="Calibri" pitchFamily="32" charset="0"/>
                <a:cs typeface="Calibri" pitchFamily="32" charset="0"/>
              </a:rPr>
              <a:t>musí být zveřejněny na webových stránkách SŠ:</a:t>
            </a:r>
          </a:p>
          <a:p>
            <a:pPr marL="428625" indent="-323850">
              <a:lnSpc>
                <a:spcPct val="92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>
                <a:latin typeface="Calibri" pitchFamily="32" charset="0"/>
                <a:cs typeface="Calibri" pitchFamily="32" charset="0"/>
              </a:rPr>
              <a:t> do 31. 1. (SŠ)</a:t>
            </a:r>
          </a:p>
          <a:p>
            <a:pPr marL="428625" indent="-323850">
              <a:lnSpc>
                <a:spcPct val="92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>
                <a:latin typeface="Calibri" pitchFamily="32" charset="0"/>
                <a:cs typeface="Calibri" pitchFamily="32" charset="0"/>
              </a:rPr>
              <a:t> do 31. 10. (talentové zkoušky)</a:t>
            </a:r>
          </a:p>
          <a:p>
            <a:pPr marL="428625" indent="-323850">
              <a:lnSpc>
                <a:spcPct val="92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>
                <a:latin typeface="Calibri" pitchFamily="32" charset="0"/>
                <a:cs typeface="Calibri" pitchFamily="32" charset="0"/>
              </a:rPr>
              <a:t>14 dní před zkouškou by měli být žáci danou SŠ písemně vyrozuměni o přijímacím řízení</a:t>
            </a:r>
          </a:p>
          <a:p>
            <a:pPr marL="428625" indent="-323850">
              <a:lnSpc>
                <a:spcPct val="92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b="1" u="sng" dirty="0">
                <a:latin typeface="Calibri" pitchFamily="32" charset="0"/>
                <a:cs typeface="Calibri" pitchFamily="32" charset="0"/>
              </a:rPr>
              <a:t>Ve všech oborech s maturitou </a:t>
            </a:r>
            <a:r>
              <a:rPr lang="cs-CZ" b="1" dirty="0">
                <a:latin typeface="Calibri" pitchFamily="32" charset="0"/>
                <a:cs typeface="Calibri" pitchFamily="32" charset="0"/>
              </a:rPr>
              <a:t>jednotná zkouška z </a:t>
            </a:r>
            <a:r>
              <a:rPr lang="cs-CZ" b="1" dirty="0" smtClean="0">
                <a:latin typeface="Calibri" pitchFamily="32" charset="0"/>
                <a:cs typeface="Calibri" pitchFamily="32" charset="0"/>
              </a:rPr>
              <a:t>ČJ (60 min</a:t>
            </a:r>
            <a:r>
              <a:rPr lang="cs-CZ" b="1" smtClean="0">
                <a:latin typeface="Calibri" pitchFamily="32" charset="0"/>
                <a:cs typeface="Calibri" pitchFamily="32" charset="0"/>
              </a:rPr>
              <a:t>) </a:t>
            </a:r>
            <a:r>
              <a:rPr lang="cs-CZ" b="1" dirty="0">
                <a:latin typeface="Calibri" pitchFamily="32" charset="0"/>
                <a:cs typeface="Calibri" pitchFamily="32" charset="0"/>
              </a:rPr>
              <a:t>+</a:t>
            </a:r>
            <a:r>
              <a:rPr lang="cs-CZ" b="1" smtClean="0">
                <a:latin typeface="Calibri" pitchFamily="32" charset="0"/>
                <a:cs typeface="Calibri" pitchFamily="32" charset="0"/>
              </a:rPr>
              <a:t> </a:t>
            </a:r>
            <a:r>
              <a:rPr lang="cs-CZ" b="1" dirty="0" smtClean="0">
                <a:latin typeface="Calibri" pitchFamily="32" charset="0"/>
                <a:cs typeface="Calibri" pitchFamily="32" charset="0"/>
              </a:rPr>
              <a:t>M (70 min) </a:t>
            </a:r>
            <a:r>
              <a:rPr lang="cs-CZ" b="1" smtClean="0">
                <a:latin typeface="Calibri" pitchFamily="32" charset="0"/>
                <a:cs typeface="Calibri" pitchFamily="32" charset="0"/>
              </a:rPr>
              <a:t>= maximum </a:t>
            </a:r>
            <a:r>
              <a:rPr lang="cs-CZ" b="1" dirty="0" smtClean="0">
                <a:latin typeface="Calibri" pitchFamily="32" charset="0"/>
                <a:cs typeface="Calibri" pitchFamily="32" charset="0"/>
              </a:rPr>
              <a:t>100 bodů</a:t>
            </a:r>
            <a:endParaRPr lang="cs-CZ" b="1" dirty="0">
              <a:latin typeface="Calibri" pitchFamily="32" charset="0"/>
              <a:cs typeface="Calibri" pitchFamily="32" charset="0"/>
            </a:endParaRPr>
          </a:p>
          <a:p>
            <a:pPr marL="428625" indent="-323850">
              <a:lnSpc>
                <a:spcPct val="92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b="1" u="sng" dirty="0">
                <a:latin typeface="Calibri" pitchFamily="32" charset="0"/>
                <a:cs typeface="Calibri" pitchFamily="32" charset="0"/>
              </a:rPr>
              <a:t>Dále se hodnotí: </a:t>
            </a:r>
          </a:p>
          <a:p>
            <a:pPr marL="428625" indent="-323850">
              <a:lnSpc>
                <a:spcPct val="92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>
                <a:latin typeface="Calibri" pitchFamily="32" charset="0"/>
                <a:cs typeface="Calibri" pitchFamily="32" charset="0"/>
              </a:rPr>
              <a:t>vysvědčení ze ZŠ</a:t>
            </a:r>
          </a:p>
          <a:p>
            <a:pPr marL="428625" indent="-323850">
              <a:lnSpc>
                <a:spcPct val="92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>
                <a:latin typeface="Calibri" pitchFamily="32" charset="0"/>
                <a:cs typeface="Calibri" pitchFamily="32" charset="0"/>
              </a:rPr>
              <a:t>výsledky jednotné zkoušky (min. 60 </a:t>
            </a:r>
            <a:r>
              <a:rPr lang="cs-CZ" dirty="0" smtClean="0">
                <a:latin typeface="Calibri" pitchFamily="32" charset="0"/>
                <a:cs typeface="Calibri" pitchFamily="32" charset="0"/>
              </a:rPr>
              <a:t>%)</a:t>
            </a:r>
            <a:endParaRPr lang="cs-CZ" dirty="0">
              <a:latin typeface="Calibri" pitchFamily="32" charset="0"/>
              <a:cs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25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u="sng" dirty="0">
                <a:latin typeface="Calibri" pitchFamily="32" charset="0"/>
              </a:rPr>
              <a:t>TERMÍNY ZKOUŠEK </a:t>
            </a:r>
            <a:br>
              <a:rPr lang="cs-CZ" sz="3200" b="1" u="sng" dirty="0">
                <a:latin typeface="Calibri" pitchFamily="32" charset="0"/>
              </a:rPr>
            </a:br>
            <a:r>
              <a:rPr lang="cs-CZ" sz="2000" b="1" u="sng" dirty="0">
                <a:latin typeface="Calibri" pitchFamily="32" charset="0"/>
              </a:rPr>
              <a:t>(MIMO OBORY S TALENTOVOU ZKOUŠKOU A UČEBNÍ OBORY)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12725" indent="-212725" algn="ctr">
              <a:lnSpc>
                <a:spcPct val="95000"/>
              </a:lnSpc>
              <a:spcBef>
                <a:spcPts val="600"/>
              </a:spcBef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r>
              <a:rPr lang="cs-CZ" b="1" u="sng" dirty="0">
                <a:latin typeface="Times New Roman" pitchFamily="16" charset="0"/>
              </a:rPr>
              <a:t>Pro 1. kolo přijímacího řízení se </a:t>
            </a:r>
            <a:r>
              <a:rPr lang="cs-CZ" b="1" u="sng" dirty="0" smtClean="0">
                <a:latin typeface="Times New Roman" pitchFamily="16" charset="0"/>
              </a:rPr>
              <a:t>stanovují </a:t>
            </a:r>
            <a:r>
              <a:rPr lang="cs-CZ" b="1" u="sng" dirty="0">
                <a:latin typeface="Times New Roman" pitchFamily="16" charset="0"/>
              </a:rPr>
              <a:t>2 termíny konání</a:t>
            </a:r>
          </a:p>
          <a:p>
            <a:pPr marL="0" indent="0" algn="ctr">
              <a:lnSpc>
                <a:spcPct val="95000"/>
              </a:lnSpc>
              <a:spcBef>
                <a:spcPts val="600"/>
              </a:spcBef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endParaRPr lang="cs-CZ" dirty="0">
              <a:latin typeface="Times New Roman" pitchFamily="16" charset="0"/>
            </a:endParaRPr>
          </a:p>
          <a:p>
            <a:pPr marL="212725" indent="-212725">
              <a:lnSpc>
                <a:spcPct val="95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r>
              <a:rPr lang="cs-CZ" dirty="0">
                <a:latin typeface="Times New Roman" pitchFamily="16" charset="0"/>
              </a:rPr>
              <a:t>Termíny pro </a:t>
            </a:r>
            <a:r>
              <a:rPr lang="cs-CZ" b="1" dirty="0">
                <a:latin typeface="Times New Roman" pitchFamily="16" charset="0"/>
              </a:rPr>
              <a:t>čtyřleté</a:t>
            </a:r>
            <a:r>
              <a:rPr lang="cs-CZ" dirty="0">
                <a:latin typeface="Times New Roman" pitchFamily="16" charset="0"/>
              </a:rPr>
              <a:t> obory:</a:t>
            </a:r>
          </a:p>
          <a:p>
            <a:pPr marL="212725" indent="-212725">
              <a:lnSpc>
                <a:spcPct val="95000"/>
              </a:lnSpc>
              <a:spcBef>
                <a:spcPts val="600"/>
              </a:spcBef>
              <a:buClrTx/>
              <a:buSzTx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r>
              <a:rPr lang="cs-CZ" dirty="0" smtClean="0">
                <a:latin typeface="Times New Roman" pitchFamily="16" charset="0"/>
              </a:rPr>
              <a:t>13. </a:t>
            </a:r>
            <a:r>
              <a:rPr lang="cs-CZ" dirty="0">
                <a:latin typeface="Times New Roman" pitchFamily="16" charset="0"/>
              </a:rPr>
              <a:t>a </a:t>
            </a:r>
            <a:r>
              <a:rPr lang="cs-CZ" dirty="0" smtClean="0">
                <a:latin typeface="Times New Roman" pitchFamily="16" charset="0"/>
              </a:rPr>
              <a:t>14. </a:t>
            </a:r>
            <a:r>
              <a:rPr lang="cs-CZ" dirty="0">
                <a:latin typeface="Times New Roman" pitchFamily="16" charset="0"/>
              </a:rPr>
              <a:t>dubna </a:t>
            </a:r>
            <a:r>
              <a:rPr lang="cs-CZ" dirty="0" smtClean="0">
                <a:latin typeface="Times New Roman" pitchFamily="16" charset="0"/>
              </a:rPr>
              <a:t>2023</a:t>
            </a:r>
            <a:endParaRPr lang="cs-CZ" dirty="0">
              <a:latin typeface="Times New Roman" pitchFamily="16" charset="0"/>
            </a:endParaRPr>
          </a:p>
          <a:p>
            <a:pPr marL="212725" indent="-212725">
              <a:lnSpc>
                <a:spcPct val="95000"/>
              </a:lnSpc>
              <a:spcBef>
                <a:spcPts val="600"/>
              </a:spcBef>
              <a:buClrTx/>
              <a:buSzTx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endParaRPr lang="cs-CZ" dirty="0">
              <a:latin typeface="Times New Roman" pitchFamily="16" charset="0"/>
            </a:endParaRPr>
          </a:p>
          <a:p>
            <a:pPr marL="212725" indent="-212725">
              <a:lnSpc>
                <a:spcPct val="95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r>
              <a:rPr lang="cs-CZ" dirty="0">
                <a:latin typeface="Times New Roman" pitchFamily="16" charset="0"/>
              </a:rPr>
              <a:t>Termíny pro </a:t>
            </a:r>
            <a:r>
              <a:rPr lang="cs-CZ" b="1" dirty="0">
                <a:latin typeface="Times New Roman" pitchFamily="16" charset="0"/>
              </a:rPr>
              <a:t>víceletá</a:t>
            </a:r>
            <a:r>
              <a:rPr lang="cs-CZ" dirty="0">
                <a:latin typeface="Times New Roman" pitchFamily="16" charset="0"/>
              </a:rPr>
              <a:t> gymnázia:</a:t>
            </a:r>
          </a:p>
          <a:p>
            <a:pPr marL="212725" indent="-212725">
              <a:lnSpc>
                <a:spcPct val="95000"/>
              </a:lnSpc>
              <a:spcBef>
                <a:spcPts val="600"/>
              </a:spcBef>
              <a:buClrTx/>
              <a:buSzTx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r>
              <a:rPr lang="cs-CZ" dirty="0" smtClean="0">
                <a:latin typeface="Times New Roman" pitchFamily="16" charset="0"/>
              </a:rPr>
              <a:t>17. </a:t>
            </a:r>
            <a:r>
              <a:rPr lang="cs-CZ" dirty="0">
                <a:latin typeface="Times New Roman" pitchFamily="16" charset="0"/>
              </a:rPr>
              <a:t>a </a:t>
            </a:r>
            <a:r>
              <a:rPr lang="cs-CZ" dirty="0" smtClean="0">
                <a:latin typeface="Times New Roman" pitchFamily="16" charset="0"/>
              </a:rPr>
              <a:t>18. </a:t>
            </a:r>
            <a:r>
              <a:rPr lang="cs-CZ" dirty="0">
                <a:latin typeface="Times New Roman" pitchFamily="16" charset="0"/>
              </a:rPr>
              <a:t>dubna </a:t>
            </a:r>
            <a:r>
              <a:rPr lang="cs-CZ" dirty="0" smtClean="0">
                <a:latin typeface="Times New Roman" pitchFamily="16" charset="0"/>
              </a:rPr>
              <a:t>2023</a:t>
            </a:r>
            <a:endParaRPr lang="cs-CZ" dirty="0">
              <a:latin typeface="Times New Roman" pitchFamily="16" charset="0"/>
            </a:endParaRPr>
          </a:p>
          <a:p>
            <a:pPr marL="212725" indent="-212725">
              <a:lnSpc>
                <a:spcPct val="95000"/>
              </a:lnSpc>
              <a:spcBef>
                <a:spcPts val="600"/>
              </a:spcBef>
              <a:buClrTx/>
              <a:buSzTx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endParaRPr lang="cs-CZ" dirty="0">
              <a:latin typeface="Times New Roman" pitchFamily="16" charset="0"/>
            </a:endParaRPr>
          </a:p>
          <a:p>
            <a:pPr marL="212725" indent="-212725">
              <a:lnSpc>
                <a:spcPct val="95000"/>
              </a:lnSpc>
              <a:spcBef>
                <a:spcPts val="600"/>
              </a:spcBef>
              <a:buSzPct val="45000"/>
              <a:buFont typeface="Wingdings" charset="2"/>
              <a:buChar char="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r>
              <a:rPr lang="cs-CZ" dirty="0">
                <a:latin typeface="Times New Roman" pitchFamily="16" charset="0"/>
              </a:rPr>
              <a:t> Učňovské obory jednotnou přijímací </a:t>
            </a:r>
            <a:r>
              <a:rPr lang="cs-CZ" dirty="0" err="1" smtClean="0">
                <a:latin typeface="Times New Roman" pitchFamily="16" charset="0"/>
              </a:rPr>
              <a:t>zk</a:t>
            </a:r>
            <a:r>
              <a:rPr lang="cs-CZ" dirty="0" smtClean="0">
                <a:latin typeface="Times New Roman" pitchFamily="16" charset="0"/>
              </a:rPr>
              <a:t>. </a:t>
            </a:r>
            <a:r>
              <a:rPr lang="cs-CZ" dirty="0">
                <a:latin typeface="Times New Roman" pitchFamily="16" charset="0"/>
              </a:rPr>
              <a:t>nemají – je nutno sledovat stránky a požadavky těchto škol.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74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Výsledky přijímacího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12725" indent="-212725">
              <a:lnSpc>
                <a:spcPct val="95000"/>
              </a:lnSpc>
              <a:spcBef>
                <a:spcPts val="525"/>
              </a:spcBef>
              <a:buSzPct val="45000"/>
              <a:buFont typeface="Wingdings" charset="2"/>
              <a:buChar char="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r>
              <a:rPr lang="cs-CZ" dirty="0" smtClean="0">
                <a:latin typeface="Times New Roman" pitchFamily="16" charset="0"/>
              </a:rPr>
              <a:t>Centrum vyhodnotí do 28. 4. 2023 (resp. do 2.5.2023) </a:t>
            </a:r>
          </a:p>
          <a:p>
            <a:pPr marL="212725" indent="-212725">
              <a:lnSpc>
                <a:spcPct val="95000"/>
              </a:lnSpc>
              <a:spcBef>
                <a:spcPts val="525"/>
              </a:spcBef>
              <a:buSzPct val="45000"/>
              <a:buFont typeface="Wingdings" charset="2"/>
              <a:buChar char="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r>
              <a:rPr lang="cs-CZ" dirty="0" smtClean="0">
                <a:latin typeface="Times New Roman" pitchFamily="16" charset="0"/>
              </a:rPr>
              <a:t>nejpozději </a:t>
            </a:r>
            <a:r>
              <a:rPr lang="cs-CZ" dirty="0">
                <a:latin typeface="Times New Roman" pitchFamily="16" charset="0"/>
              </a:rPr>
              <a:t>2 dny po </a:t>
            </a:r>
            <a:r>
              <a:rPr lang="cs-CZ" dirty="0" smtClean="0">
                <a:latin typeface="Times New Roman" pitchFamily="16" charset="0"/>
              </a:rPr>
              <a:t>zaslání výsledků z centra, vše zveřejní </a:t>
            </a:r>
            <a:r>
              <a:rPr lang="cs-CZ" dirty="0">
                <a:latin typeface="Times New Roman" pitchFamily="16" charset="0"/>
              </a:rPr>
              <a:t>ředitel </a:t>
            </a:r>
            <a:r>
              <a:rPr lang="cs-CZ" dirty="0" smtClean="0">
                <a:latin typeface="Times New Roman" pitchFamily="16" charset="0"/>
              </a:rPr>
              <a:t>dané SŠ</a:t>
            </a:r>
            <a:endParaRPr lang="cs-CZ" dirty="0">
              <a:latin typeface="Times New Roman" pitchFamily="16" charset="0"/>
            </a:endParaRPr>
          </a:p>
          <a:p>
            <a:pPr marL="212725" indent="-212725">
              <a:lnSpc>
                <a:spcPct val="95000"/>
              </a:lnSpc>
              <a:spcBef>
                <a:spcPts val="525"/>
              </a:spcBef>
              <a:buSzPct val="45000"/>
              <a:buFont typeface="Wingdings" charset="2"/>
              <a:buChar char="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</a:pPr>
            <a:r>
              <a:rPr lang="cs-CZ" dirty="0" smtClean="0">
                <a:latin typeface="Times New Roman" pitchFamily="16" charset="0"/>
              </a:rPr>
              <a:t>Ředitel </a:t>
            </a:r>
            <a:r>
              <a:rPr lang="cs-CZ" dirty="0">
                <a:latin typeface="Times New Roman" pitchFamily="16" charset="0"/>
              </a:rPr>
              <a:t>zveřejní na webu školy seznam přijatých uchazečů a nepřijatým uchazečům odešle rozhodnutí o nepřijetí (možné se proti rozhodnutí odvolat).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60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Žáci z Ukrajiny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 tento rok jim bude prominuta zkouška z </a:t>
            </a:r>
            <a:r>
              <a:rPr lang="cs-CZ" dirty="0" err="1" smtClean="0"/>
              <a:t>čj</a:t>
            </a:r>
            <a:r>
              <a:rPr lang="cs-CZ" dirty="0" smtClean="0"/>
              <a:t> (musí však k přihlášce přiložit žádost o prominutí </a:t>
            </a:r>
            <a:r>
              <a:rPr lang="cs-CZ" dirty="0" err="1" smtClean="0"/>
              <a:t>zk</a:t>
            </a:r>
            <a:r>
              <a:rPr lang="cs-CZ" dirty="0" smtClean="0"/>
              <a:t>.)</a:t>
            </a:r>
          </a:p>
          <a:p>
            <a:r>
              <a:rPr lang="cs-CZ" dirty="0" smtClean="0"/>
              <a:t>Budou mít </a:t>
            </a:r>
            <a:r>
              <a:rPr lang="cs-CZ" dirty="0"/>
              <a:t>ú</a:t>
            </a:r>
            <a:r>
              <a:rPr lang="cs-CZ" dirty="0" smtClean="0"/>
              <a:t>stní pohovor, kdy musí prokázat, že rozumí </a:t>
            </a:r>
            <a:r>
              <a:rPr lang="cs-CZ" dirty="0" err="1" smtClean="0"/>
              <a:t>čj</a:t>
            </a:r>
            <a:endParaRPr lang="cs-CZ" dirty="0" smtClean="0"/>
          </a:p>
          <a:p>
            <a:r>
              <a:rPr lang="cs-CZ" dirty="0" err="1" smtClean="0"/>
              <a:t>Zk</a:t>
            </a:r>
            <a:r>
              <a:rPr lang="cs-CZ" dirty="0" smtClean="0"/>
              <a:t>. z matematiky může být v ukrajinštině – i tady musí být ale podána žádost (jinak se koná v </a:t>
            </a:r>
            <a:r>
              <a:rPr lang="cs-CZ" dirty="0" err="1" smtClean="0"/>
              <a:t>čj</a:t>
            </a:r>
            <a:r>
              <a:rPr lang="cs-CZ" dirty="0" smtClean="0"/>
              <a:t> s tím, že bude mít žák více času)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91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286</TotalTime>
  <Words>678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Brush Script MT</vt:lpstr>
      <vt:lpstr>Calibri</vt:lpstr>
      <vt:lpstr>Constantia</vt:lpstr>
      <vt:lpstr>Franklin Gothic Book</vt:lpstr>
      <vt:lpstr>Rage Italic</vt:lpstr>
      <vt:lpstr>Times New Roman</vt:lpstr>
      <vt:lpstr>Wingdings</vt:lpstr>
      <vt:lpstr>Špendlík</vt:lpstr>
      <vt:lpstr>  Přijímací řízení </vt:lpstr>
      <vt:lpstr>Přihlášky</vt:lpstr>
      <vt:lpstr>Způsob vyplňování (vzory na MŠMT, CERMAT)</vt:lpstr>
      <vt:lpstr>Způsob vyplňování</vt:lpstr>
      <vt:lpstr>Odevzdání přihlášek</vt:lpstr>
      <vt:lpstr>Přijímací řízení</vt:lpstr>
      <vt:lpstr>TERMÍNY ZKOUŠEK  (MIMO OBORY S TALENTOVOU ZKOUŠKOU A UČEBNÍ OBORY) </vt:lpstr>
      <vt:lpstr>Výsledky přijímacího řízení</vt:lpstr>
      <vt:lpstr>Žáci z Ukrajiny</vt:lpstr>
      <vt:lpstr>Zápisový lístek</vt:lpstr>
      <vt:lpstr>VÝJIMKY PRO VZETÍ ZÁPISOVÉHO LISTU ZPĚT</vt:lpstr>
      <vt:lpstr>Příprava uchazečů na přijímací zkoušky</vt:lpstr>
      <vt:lpstr>Výběr SŠ - zdroje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</dc:title>
  <dc:creator>nb1</dc:creator>
  <cp:lastModifiedBy>Kateřina Doktorová</cp:lastModifiedBy>
  <cp:revision>46</cp:revision>
  <dcterms:created xsi:type="dcterms:W3CDTF">2019-11-18T07:43:21Z</dcterms:created>
  <dcterms:modified xsi:type="dcterms:W3CDTF">2022-11-25T08:20:10Z</dcterms:modified>
</cp:coreProperties>
</file>